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3"/>
  </p:notesMasterIdLst>
  <p:handoutMasterIdLst>
    <p:handoutMasterId r:id="rId54"/>
  </p:handoutMasterIdLst>
  <p:sldIdLst>
    <p:sldId id="256" r:id="rId2"/>
    <p:sldId id="272" r:id="rId3"/>
    <p:sldId id="267" r:id="rId4"/>
    <p:sldId id="291" r:id="rId5"/>
    <p:sldId id="292" r:id="rId6"/>
    <p:sldId id="295" r:id="rId7"/>
    <p:sldId id="296" r:id="rId8"/>
    <p:sldId id="297" r:id="rId9"/>
    <p:sldId id="376" r:id="rId10"/>
    <p:sldId id="381" r:id="rId11"/>
    <p:sldId id="300" r:id="rId12"/>
    <p:sldId id="303" r:id="rId13"/>
    <p:sldId id="304" r:id="rId14"/>
    <p:sldId id="355" r:id="rId15"/>
    <p:sldId id="315" r:id="rId16"/>
    <p:sldId id="317" r:id="rId17"/>
    <p:sldId id="359" r:id="rId18"/>
    <p:sldId id="356" r:id="rId19"/>
    <p:sldId id="403" r:id="rId20"/>
    <p:sldId id="374" r:id="rId21"/>
    <p:sldId id="306" r:id="rId22"/>
    <p:sldId id="319" r:id="rId23"/>
    <p:sldId id="392" r:id="rId24"/>
    <p:sldId id="393" r:id="rId25"/>
    <p:sldId id="373" r:id="rId26"/>
    <p:sldId id="312" r:id="rId27"/>
    <p:sldId id="313" r:id="rId28"/>
    <p:sldId id="397" r:id="rId29"/>
    <p:sldId id="377" r:id="rId30"/>
    <p:sldId id="382" r:id="rId31"/>
    <p:sldId id="383" r:id="rId32"/>
    <p:sldId id="384" r:id="rId33"/>
    <p:sldId id="385" r:id="rId34"/>
    <p:sldId id="386" r:id="rId35"/>
    <p:sldId id="399" r:id="rId36"/>
    <p:sldId id="400" r:id="rId37"/>
    <p:sldId id="401" r:id="rId38"/>
    <p:sldId id="404" r:id="rId39"/>
    <p:sldId id="388" r:id="rId40"/>
    <p:sldId id="390" r:id="rId41"/>
    <p:sldId id="389" r:id="rId42"/>
    <p:sldId id="391" r:id="rId43"/>
    <p:sldId id="357" r:id="rId44"/>
    <p:sldId id="358" r:id="rId45"/>
    <p:sldId id="360" r:id="rId46"/>
    <p:sldId id="361" r:id="rId47"/>
    <p:sldId id="379" r:id="rId48"/>
    <p:sldId id="340" r:id="rId49"/>
    <p:sldId id="380" r:id="rId50"/>
    <p:sldId id="394" r:id="rId51"/>
    <p:sldId id="271" r:id="rId52"/>
  </p:sldIdLst>
  <p:sldSz cx="18291175" cy="10290175"/>
  <p:notesSz cx="6858000" cy="9144000"/>
  <p:defaultTextStyle>
    <a:defPPr>
      <a:defRPr lang="tr-TR"/>
    </a:defPPr>
    <a:lvl1pPr marL="0" algn="l" defTabSz="1633210" rtl="0" eaLnBrk="1" latinLnBrk="0" hangingPunct="1">
      <a:defRPr sz="3200" kern="1200">
        <a:solidFill>
          <a:schemeClr val="tx1"/>
        </a:solidFill>
        <a:latin typeface="+mn-lt"/>
        <a:ea typeface="+mn-ea"/>
        <a:cs typeface="+mn-cs"/>
      </a:defRPr>
    </a:lvl1pPr>
    <a:lvl2pPr marL="816605" algn="l" defTabSz="1633210" rtl="0" eaLnBrk="1" latinLnBrk="0" hangingPunct="1">
      <a:defRPr sz="3200" kern="1200">
        <a:solidFill>
          <a:schemeClr val="tx1"/>
        </a:solidFill>
        <a:latin typeface="+mn-lt"/>
        <a:ea typeface="+mn-ea"/>
        <a:cs typeface="+mn-cs"/>
      </a:defRPr>
    </a:lvl2pPr>
    <a:lvl3pPr marL="1633210" algn="l" defTabSz="1633210" rtl="0" eaLnBrk="1" latinLnBrk="0" hangingPunct="1">
      <a:defRPr sz="3200" kern="1200">
        <a:solidFill>
          <a:schemeClr val="tx1"/>
        </a:solidFill>
        <a:latin typeface="+mn-lt"/>
        <a:ea typeface="+mn-ea"/>
        <a:cs typeface="+mn-cs"/>
      </a:defRPr>
    </a:lvl3pPr>
    <a:lvl4pPr marL="2449815" algn="l" defTabSz="1633210" rtl="0" eaLnBrk="1" latinLnBrk="0" hangingPunct="1">
      <a:defRPr sz="3200" kern="1200">
        <a:solidFill>
          <a:schemeClr val="tx1"/>
        </a:solidFill>
        <a:latin typeface="+mn-lt"/>
        <a:ea typeface="+mn-ea"/>
        <a:cs typeface="+mn-cs"/>
      </a:defRPr>
    </a:lvl4pPr>
    <a:lvl5pPr marL="3266420" algn="l" defTabSz="1633210" rtl="0" eaLnBrk="1" latinLnBrk="0" hangingPunct="1">
      <a:defRPr sz="3200" kern="1200">
        <a:solidFill>
          <a:schemeClr val="tx1"/>
        </a:solidFill>
        <a:latin typeface="+mn-lt"/>
        <a:ea typeface="+mn-ea"/>
        <a:cs typeface="+mn-cs"/>
      </a:defRPr>
    </a:lvl5pPr>
    <a:lvl6pPr marL="4083025" algn="l" defTabSz="1633210" rtl="0" eaLnBrk="1" latinLnBrk="0" hangingPunct="1">
      <a:defRPr sz="3200" kern="1200">
        <a:solidFill>
          <a:schemeClr val="tx1"/>
        </a:solidFill>
        <a:latin typeface="+mn-lt"/>
        <a:ea typeface="+mn-ea"/>
        <a:cs typeface="+mn-cs"/>
      </a:defRPr>
    </a:lvl6pPr>
    <a:lvl7pPr marL="4899630" algn="l" defTabSz="1633210" rtl="0" eaLnBrk="1" latinLnBrk="0" hangingPunct="1">
      <a:defRPr sz="3200" kern="1200">
        <a:solidFill>
          <a:schemeClr val="tx1"/>
        </a:solidFill>
        <a:latin typeface="+mn-lt"/>
        <a:ea typeface="+mn-ea"/>
        <a:cs typeface="+mn-cs"/>
      </a:defRPr>
    </a:lvl7pPr>
    <a:lvl8pPr marL="5716234" algn="l" defTabSz="1633210" rtl="0" eaLnBrk="1" latinLnBrk="0" hangingPunct="1">
      <a:defRPr sz="3200" kern="1200">
        <a:solidFill>
          <a:schemeClr val="tx1"/>
        </a:solidFill>
        <a:latin typeface="+mn-lt"/>
        <a:ea typeface="+mn-ea"/>
        <a:cs typeface="+mn-cs"/>
      </a:defRPr>
    </a:lvl8pPr>
    <a:lvl9pPr marL="6532839" algn="l" defTabSz="16332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1">
          <p15:clr>
            <a:srgbClr val="A4A3A4"/>
          </p15:clr>
        </p15:guide>
        <p15:guide id="2" pos="57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1"/>
    <a:srgbClr val="31859C"/>
    <a:srgbClr val="565D6F"/>
    <a:srgbClr val="2B4F67"/>
    <a:srgbClr val="009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1" autoAdjust="0"/>
    <p:restoredTop sz="92433" autoAdjust="0"/>
  </p:normalViewPr>
  <p:slideViewPr>
    <p:cSldViewPr>
      <p:cViewPr varScale="1">
        <p:scale>
          <a:sx n="56" d="100"/>
          <a:sy n="56" d="100"/>
        </p:scale>
        <p:origin x="402" y="84"/>
      </p:cViewPr>
      <p:guideLst>
        <p:guide orient="horz" pos="3241"/>
        <p:guide pos="5761"/>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p:cViewPr varScale="1">
        <p:scale>
          <a:sx n="71" d="100"/>
          <a:sy n="71" d="100"/>
        </p:scale>
        <p:origin x="-3077"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0CBB7A-33AF-434C-B8C5-B5F21D294CDF}" type="datetimeFigureOut">
              <a:rPr lang="tr-TR" smtClean="0"/>
              <a:t>2.01.2017</a:t>
            </a:fld>
            <a:endParaRPr lang="tr-T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44CA8F-E702-4354-BF18-6C51F0B1C292}" type="slidenum">
              <a:rPr lang="tr-TR" smtClean="0"/>
              <a:t>‹#›</a:t>
            </a:fld>
            <a:endParaRPr lang="tr-TR"/>
          </a:p>
        </p:txBody>
      </p:sp>
    </p:spTree>
    <p:extLst>
      <p:ext uri="{BB962C8B-B14F-4D97-AF65-F5344CB8AC3E}">
        <p14:creationId xmlns:p14="http://schemas.microsoft.com/office/powerpoint/2010/main" val="1911722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6C1039-E6FF-4F78-9751-FFD9A3AC8099}" type="datetimeFigureOut">
              <a:rPr lang="tr-TR" smtClean="0"/>
              <a:t>2.01.2017</a:t>
            </a:fld>
            <a:endParaRPr lang="tr-T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2DA432-7CF7-4A2F-BE93-45834DC6981A}" type="slidenum">
              <a:rPr lang="tr-TR" smtClean="0"/>
              <a:t>‹#›</a:t>
            </a:fld>
            <a:endParaRPr lang="tr-TR"/>
          </a:p>
        </p:txBody>
      </p:sp>
    </p:spTree>
    <p:extLst>
      <p:ext uri="{BB962C8B-B14F-4D97-AF65-F5344CB8AC3E}">
        <p14:creationId xmlns:p14="http://schemas.microsoft.com/office/powerpoint/2010/main" val="227152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287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671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2DA432-7CF7-4A2F-BE93-45834DC6981A}" type="slidenum">
              <a:rPr lang="tr-TR" smtClean="0"/>
              <a:t>17</a:t>
            </a:fld>
            <a:endParaRPr lang="tr-TR"/>
          </a:p>
        </p:txBody>
      </p:sp>
    </p:spTree>
    <p:extLst>
      <p:ext uri="{BB962C8B-B14F-4D97-AF65-F5344CB8AC3E}">
        <p14:creationId xmlns:p14="http://schemas.microsoft.com/office/powerpoint/2010/main" val="1674813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Containers are isolated, but share OS and, where appropriate, bins/libraries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4D54"/>
                </a:solidFill>
              </a:rPr>
              <a:t>…result is significantly faster deployment,  much less overhead, easier migration, faster restart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07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724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20</a:t>
            </a:fld>
            <a:endParaRPr lang="tr-TR"/>
          </a:p>
        </p:txBody>
      </p:sp>
    </p:spTree>
    <p:extLst>
      <p:ext uri="{BB962C8B-B14F-4D97-AF65-F5344CB8AC3E}">
        <p14:creationId xmlns:p14="http://schemas.microsoft.com/office/powerpoint/2010/main" val="1652427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a:buSzPct val="25000"/>
            </a:pPr>
            <a:fld id="{00000000-1234-1234-1234-123412341234}" type="slidenum">
              <a:rPr lang="en">
                <a:solidFill>
                  <a:prstClr val="black"/>
                </a:solidFill>
                <a:ea typeface="Calibri"/>
                <a:cs typeface="Calibri"/>
                <a:sym typeface="Calibri"/>
              </a:rPr>
              <a:pPr>
                <a:buSzPct val="25000"/>
              </a:pPr>
              <a:t>22</a:t>
            </a:fld>
            <a:endParaRPr lang="en">
              <a:solidFill>
                <a:prstClr val="black"/>
              </a:solidFill>
              <a:ea typeface="Calibri"/>
              <a:cs typeface="Calibri"/>
              <a:sym typeface="Calibri"/>
            </a:endParaRPr>
          </a:p>
        </p:txBody>
      </p:sp>
    </p:spTree>
    <p:extLst>
      <p:ext uri="{BB962C8B-B14F-4D97-AF65-F5344CB8AC3E}">
        <p14:creationId xmlns:p14="http://schemas.microsoft.com/office/powerpoint/2010/main" val="4125096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25</a:t>
            </a:fld>
            <a:endParaRPr lang="tr-TR"/>
          </a:p>
        </p:txBody>
      </p:sp>
    </p:spTree>
    <p:extLst>
      <p:ext uri="{BB962C8B-B14F-4D97-AF65-F5344CB8AC3E}">
        <p14:creationId xmlns:p14="http://schemas.microsoft.com/office/powerpoint/2010/main" val="3425519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29</a:t>
            </a:fld>
            <a:endParaRPr lang="tr-TR"/>
          </a:p>
        </p:txBody>
      </p:sp>
    </p:spTree>
    <p:extLst>
      <p:ext uri="{BB962C8B-B14F-4D97-AF65-F5344CB8AC3E}">
        <p14:creationId xmlns:p14="http://schemas.microsoft.com/office/powerpoint/2010/main" val="1575783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t>
            </a:r>
            <a:r>
              <a:rPr lang="en-US" b="0" baseline="0" dirty="0" err="1"/>
              <a:t>applicatoin</a:t>
            </a:r>
            <a:endParaRPr lang="en-US" b="0" baseline="0" dirty="0"/>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Dockerfile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p:txBody>
      </p:sp>
      <p:sp>
        <p:nvSpPr>
          <p:cNvPr id="4" name="Slide Number Placeholder 3"/>
          <p:cNvSpPr>
            <a:spLocks noGrp="1"/>
          </p:cNvSpPr>
          <p:nvPr>
            <p:ph type="sldNum" sz="quarter" idx="10"/>
          </p:nvPr>
        </p:nvSpPr>
        <p:spPr/>
        <p:txBody>
          <a:bodyPr/>
          <a:lstStyle/>
          <a:p>
            <a:fld id="{D9BA2D70-C088-423F-8518-452E86B65DCC}"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225960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42</a:t>
            </a:fld>
            <a:endParaRPr lang="tr-TR"/>
          </a:p>
        </p:txBody>
      </p:sp>
    </p:spTree>
    <p:extLst>
      <p:ext uri="{BB962C8B-B14F-4D97-AF65-F5344CB8AC3E}">
        <p14:creationId xmlns:p14="http://schemas.microsoft.com/office/powerpoint/2010/main" val="3531383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47</a:t>
            </a:fld>
            <a:endParaRPr lang="tr-TR"/>
          </a:p>
        </p:txBody>
      </p:sp>
    </p:spTree>
    <p:extLst>
      <p:ext uri="{BB962C8B-B14F-4D97-AF65-F5344CB8AC3E}">
        <p14:creationId xmlns:p14="http://schemas.microsoft.com/office/powerpoint/2010/main" val="701994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49</a:t>
            </a:fld>
            <a:endParaRPr lang="tr-TR"/>
          </a:p>
        </p:txBody>
      </p:sp>
    </p:spTree>
    <p:extLst>
      <p:ext uri="{BB962C8B-B14F-4D97-AF65-F5344CB8AC3E}">
        <p14:creationId xmlns:p14="http://schemas.microsoft.com/office/powerpoint/2010/main" val="1382341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51</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a:t>
            </a:fld>
            <a:endParaRPr lang="tr-TR"/>
          </a:p>
        </p:txBody>
      </p:sp>
    </p:spTree>
    <p:extLst>
      <p:ext uri="{BB962C8B-B14F-4D97-AF65-F5344CB8AC3E}">
        <p14:creationId xmlns:p14="http://schemas.microsoft.com/office/powerpoint/2010/main" val="249672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a:t>
            </a:fld>
            <a:endParaRPr lang="tr-TR"/>
          </a:p>
        </p:txBody>
      </p:sp>
    </p:spTree>
    <p:extLst>
      <p:ext uri="{BB962C8B-B14F-4D97-AF65-F5344CB8AC3E}">
        <p14:creationId xmlns:p14="http://schemas.microsoft.com/office/powerpoint/2010/main" val="339510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6</a:t>
            </a:fld>
            <a:endParaRPr lang="tr-TR"/>
          </a:p>
        </p:txBody>
      </p:sp>
    </p:spTree>
    <p:extLst>
      <p:ext uri="{BB962C8B-B14F-4D97-AF65-F5344CB8AC3E}">
        <p14:creationId xmlns:p14="http://schemas.microsoft.com/office/powerpoint/2010/main" val="365287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9</a:t>
            </a:fld>
            <a:endParaRPr lang="tr-TR"/>
          </a:p>
        </p:txBody>
      </p:sp>
    </p:spTree>
    <p:extLst>
      <p:ext uri="{BB962C8B-B14F-4D97-AF65-F5344CB8AC3E}">
        <p14:creationId xmlns:p14="http://schemas.microsoft.com/office/powerpoint/2010/main" val="3451146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501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14</a:t>
            </a:fld>
            <a:endParaRPr lang="tr-TR"/>
          </a:p>
        </p:txBody>
      </p:sp>
    </p:spTree>
    <p:extLst>
      <p:ext uri="{BB962C8B-B14F-4D97-AF65-F5344CB8AC3E}">
        <p14:creationId xmlns:p14="http://schemas.microsoft.com/office/powerpoint/2010/main" val="2380069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7225"/>
            <a:ext cx="15547975" cy="2205038"/>
          </a:xfrm>
        </p:spPr>
        <p:txBody>
          <a:bodyPr/>
          <a:lstStyle/>
          <a:p>
            <a:r>
              <a:rPr lang="en-US"/>
              <a:t>Click to edit Master title style</a:t>
            </a:r>
            <a:endParaRPr lang="tr-TR"/>
          </a:p>
        </p:txBody>
      </p:sp>
      <p:sp>
        <p:nvSpPr>
          <p:cNvPr id="3" name="Subtitle 2"/>
          <p:cNvSpPr>
            <a:spLocks noGrp="1"/>
          </p:cNvSpPr>
          <p:nvPr>
            <p:ph type="subTitle" idx="1"/>
          </p:nvPr>
        </p:nvSpPr>
        <p:spPr>
          <a:xfrm>
            <a:off x="2743200" y="5830888"/>
            <a:ext cx="12804775" cy="263048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2.01.2017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535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2.01.2017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2223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1975" y="412750"/>
            <a:ext cx="4114800" cy="877887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914400" y="412750"/>
            <a:ext cx="12195175" cy="8778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2.01.2017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2006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7281" y="9539950"/>
            <a:ext cx="4324273" cy="547857"/>
          </a:xfrm>
          <a:prstGeom prst="rect">
            <a:avLst/>
          </a:prstGeom>
        </p:spPr>
        <p:txBody>
          <a:bodyPr anchor="ctr"/>
          <a:lstStyle>
            <a:lvl1pPr algn="l">
              <a:defRPr sz="2000">
                <a:solidFill>
                  <a:schemeClr val="accent1"/>
                </a:solidFill>
              </a:defRPr>
            </a:lvl1pPr>
          </a:lstStyle>
          <a:p>
            <a:fld id="{ADB58DA1-B2F1-45C7-8646-C2825988B19D}" type="slidenum">
              <a:rPr lang="en-US" smtClean="0">
                <a:solidFill>
                  <a:srgbClr val="5B9BD5"/>
                </a:solidFill>
              </a:rPr>
              <a:pPr/>
              <a:t>‹#›</a:t>
            </a:fld>
            <a:endParaRPr lang="en-US" dirty="0">
              <a:solidFill>
                <a:srgbClr val="5B9BD5"/>
              </a:solidFill>
            </a:endParaRPr>
          </a:p>
        </p:txBody>
      </p:sp>
      <p:sp>
        <p:nvSpPr>
          <p:cNvPr id="2" name="Title 1"/>
          <p:cNvSpPr>
            <a:spLocks noGrp="1"/>
          </p:cNvSpPr>
          <p:nvPr>
            <p:ph type="title"/>
          </p:nvPr>
        </p:nvSpPr>
        <p:spPr>
          <a:xfrm>
            <a:off x="457280" y="547857"/>
            <a:ext cx="17376616" cy="960133"/>
          </a:xfrm>
          <a:prstGeom prst="rect">
            <a:avLst/>
          </a:prstGeom>
        </p:spPr>
        <p:txBody>
          <a:bodyPr anchor="t">
            <a:normAutofit/>
          </a:bodyPr>
          <a:lstStyle>
            <a:lvl1pPr>
              <a:defRPr sz="6402">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57280" y="2739283"/>
            <a:ext cx="17376616" cy="6529023"/>
          </a:xfrm>
          <a:prstGeom prst="rect">
            <a:avLst/>
          </a:prstGeom>
        </p:spPr>
        <p:txBody>
          <a:bodyPr/>
          <a:lstStyle>
            <a:lvl1pPr>
              <a:buClr>
                <a:schemeClr val="accent1"/>
              </a:buClr>
              <a:defRPr sz="4001">
                <a:solidFill>
                  <a:schemeClr val="tx2"/>
                </a:solidFill>
              </a:defRPr>
            </a:lvl1pPr>
            <a:lvl2pPr marL="1028880" indent="-34296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2400720" indent="-342960">
              <a:buClr>
                <a:schemeClr val="accent1"/>
              </a:buClr>
              <a:buFont typeface="Arial" panose="020B0604020202020204" pitchFamily="34" charset="0"/>
              <a:buChar char="−"/>
              <a:defRPr>
                <a:solidFill>
                  <a:schemeClr val="tx2"/>
                </a:solidFill>
              </a:defRPr>
            </a:lvl4pPr>
            <a:lvl5pPr marL="3086641" indent="-34296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457280" y="1534000"/>
            <a:ext cx="17376616" cy="936913"/>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81599" y="9585210"/>
            <a:ext cx="1752298" cy="457343"/>
          </a:xfrm>
          <a:prstGeom prst="rect">
            <a:avLst/>
          </a:prstGeom>
        </p:spPr>
      </p:pic>
    </p:spTree>
    <p:extLst>
      <p:ext uri="{BB962C8B-B14F-4D97-AF65-F5344CB8AC3E}">
        <p14:creationId xmlns:p14="http://schemas.microsoft.com/office/powerpoint/2010/main" val="246247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t>2.01.2017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86248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6611938"/>
            <a:ext cx="15547975" cy="2044700"/>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1444625" y="4360863"/>
            <a:ext cx="15547975" cy="22510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9C75F7-98FD-4D05-8C3F-C506B544AE03}" type="datetimeFigureOut">
              <a:rPr lang="tr-TR" smtClean="0"/>
              <a:t>2.01.2017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5649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914400" y="2400300"/>
            <a:ext cx="8154988"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9221788" y="2400300"/>
            <a:ext cx="8154987" cy="6791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p:cNvSpPr>
            <a:spLocks noGrp="1"/>
          </p:cNvSpPr>
          <p:nvPr>
            <p:ph type="dt" sz="half" idx="10"/>
          </p:nvPr>
        </p:nvSpPr>
        <p:spPr/>
        <p:txBody>
          <a:bodyPr/>
          <a:lstStyle/>
          <a:p>
            <a:fld id="{DC9C75F7-98FD-4D05-8C3F-C506B544AE03}" type="datetimeFigureOut">
              <a:rPr lang="tr-TR" smtClean="0"/>
              <a:t>2.01.2017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42775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914400" y="2303463"/>
            <a:ext cx="8081963"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3263900"/>
            <a:ext cx="8081963"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9291638" y="2303463"/>
            <a:ext cx="8085137" cy="960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1638" y="3263900"/>
            <a:ext cx="8085137" cy="5927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p:cNvSpPr>
            <a:spLocks noGrp="1"/>
          </p:cNvSpPr>
          <p:nvPr>
            <p:ph type="dt" sz="half" idx="10"/>
          </p:nvPr>
        </p:nvSpPr>
        <p:spPr/>
        <p:txBody>
          <a:bodyPr/>
          <a:lstStyle/>
          <a:p>
            <a:fld id="{DC9C75F7-98FD-4D05-8C3F-C506B544AE03}" type="datetimeFigureOut">
              <a:rPr lang="tr-TR" smtClean="0"/>
              <a:t>2.01.2017</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23773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2"/>
          <p:cNvSpPr>
            <a:spLocks noGrp="1"/>
          </p:cNvSpPr>
          <p:nvPr>
            <p:ph type="dt" sz="half" idx="10"/>
          </p:nvPr>
        </p:nvSpPr>
        <p:spPr/>
        <p:txBody>
          <a:bodyPr/>
          <a:lstStyle/>
          <a:p>
            <a:fld id="{DC9C75F7-98FD-4D05-8C3F-C506B544AE03}" type="datetimeFigureOut">
              <a:rPr lang="tr-TR" smtClean="0"/>
              <a:t>2.01.2017</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32432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C75F7-98FD-4D05-8C3F-C506B544AE03}" type="datetimeFigureOut">
              <a:rPr lang="tr-TR" smtClean="0"/>
              <a:t>2.01.2017</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9583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9575"/>
            <a:ext cx="6018213" cy="1743075"/>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7151688" y="409575"/>
            <a:ext cx="10225087" cy="87820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914400" y="2152650"/>
            <a:ext cx="6018213" cy="70389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2.01.2017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5938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7202488"/>
            <a:ext cx="10975975" cy="850900"/>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3584575" y="919163"/>
            <a:ext cx="10975975" cy="6173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3584575" y="8053388"/>
            <a:ext cx="10975975" cy="12080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t>2.01.2017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D0E238-7050-4959-A490-93359CB179BA}" type="slidenum">
              <a:rPr lang="tr-TR" smtClean="0"/>
              <a:t>‹#›</a:t>
            </a:fld>
            <a:endParaRPr lang="tr-TR"/>
          </a:p>
        </p:txBody>
      </p:sp>
    </p:spTree>
    <p:extLst>
      <p:ext uri="{BB962C8B-B14F-4D97-AF65-F5344CB8AC3E}">
        <p14:creationId xmlns:p14="http://schemas.microsoft.com/office/powerpoint/2010/main" val="168391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2750"/>
            <a:ext cx="16462375" cy="1714500"/>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p:cNvSpPr>
            <a:spLocks noGrp="1"/>
          </p:cNvSpPr>
          <p:nvPr>
            <p:ph type="body" idx="1"/>
          </p:nvPr>
        </p:nvSpPr>
        <p:spPr>
          <a:xfrm>
            <a:off x="914400" y="2400300"/>
            <a:ext cx="16462375" cy="6791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914400" y="9537700"/>
            <a:ext cx="4268788"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DC9C75F7-98FD-4D05-8C3F-C506B544AE03}" type="datetimeFigureOut">
              <a:rPr lang="tr-TR" smtClean="0"/>
              <a:t>2.01.2017</a:t>
            </a:fld>
            <a:endParaRPr lang="tr-TR"/>
          </a:p>
        </p:txBody>
      </p:sp>
      <p:sp>
        <p:nvSpPr>
          <p:cNvPr id="5" name="Footer Placeholder 4"/>
          <p:cNvSpPr>
            <a:spLocks noGrp="1"/>
          </p:cNvSpPr>
          <p:nvPr>
            <p:ph type="ftr" sz="quarter" idx="3"/>
          </p:nvPr>
        </p:nvSpPr>
        <p:spPr>
          <a:xfrm>
            <a:off x="6249988" y="9537700"/>
            <a:ext cx="5791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3107988" y="9537700"/>
            <a:ext cx="4268787"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20D0E238-7050-4959-A490-93359CB179BA}" type="slidenum">
              <a:rPr lang="tr-TR" smtClean="0"/>
              <a:t>‹#›</a:t>
            </a:fld>
            <a:endParaRPr lang="tr-TR"/>
          </a:p>
        </p:txBody>
      </p:sp>
    </p:spTree>
    <p:extLst>
      <p:ext uri="{BB962C8B-B14F-4D97-AF65-F5344CB8AC3E}">
        <p14:creationId xmlns:p14="http://schemas.microsoft.com/office/powerpoint/2010/main" val="401604362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847945"/>
            <a:ext cx="2323284" cy="7295336"/>
          </a:xfrm>
          <a:prstGeom prst="rect">
            <a:avLst/>
          </a:prstGeom>
        </p:spPr>
      </p:pic>
      <p:sp>
        <p:nvSpPr>
          <p:cNvPr id="16" name="TextBox 15"/>
          <p:cNvSpPr txBox="1"/>
          <p:nvPr/>
        </p:nvSpPr>
        <p:spPr>
          <a:xfrm>
            <a:off x="2257558" y="5793159"/>
            <a:ext cx="13681520" cy="1277273"/>
          </a:xfrm>
          <a:prstGeom prst="rect">
            <a:avLst/>
          </a:prstGeom>
          <a:noFill/>
        </p:spPr>
        <p:txBody>
          <a:bodyPr wrap="square" rtlCol="0">
            <a:spAutoFit/>
          </a:bodyPr>
          <a:lstStyle/>
          <a:p>
            <a:pPr algn="ctr"/>
            <a:r>
              <a:rPr lang="tr-TR" sz="7700" dirty="0">
                <a:solidFill>
                  <a:schemeClr val="accent5">
                    <a:lumMod val="75000"/>
                  </a:schemeClr>
                </a:solidFill>
                <a:latin typeface="Novecento sans wide Book" pitchFamily="50" charset="-94"/>
              </a:rPr>
              <a:t>Introduction to</a:t>
            </a:r>
            <a:r>
              <a:rPr lang="en-US" sz="7700" dirty="0">
                <a:solidFill>
                  <a:schemeClr val="accent5">
                    <a:lumMod val="75000"/>
                  </a:schemeClr>
                </a:solidFill>
                <a:latin typeface="Novecento sans wide Book" pitchFamily="50" charset="-94"/>
              </a:rPr>
              <a:t> </a:t>
            </a:r>
            <a:r>
              <a:rPr lang="tr-TR" sz="7700" dirty="0">
                <a:solidFill>
                  <a:schemeClr val="accent5">
                    <a:lumMod val="75000"/>
                  </a:schemeClr>
                </a:solidFill>
                <a:latin typeface="Novecento sans wide Book" pitchFamily="50" charset="-94"/>
              </a:rPr>
              <a:t>Docker</a:t>
            </a:r>
            <a:r>
              <a:rPr lang="en-US" sz="7700" dirty="0">
                <a:solidFill>
                  <a:schemeClr val="accent5">
                    <a:lumMod val="75000"/>
                  </a:schemeClr>
                </a:solidFill>
                <a:latin typeface="Novecento sans wide Book" pitchFamily="50" charset="-94"/>
              </a:rPr>
              <a:t> Containers</a:t>
            </a:r>
            <a:endParaRPr lang="tr-TR" sz="77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2210" y="1848404"/>
            <a:ext cx="4712217" cy="3647209"/>
          </a:xfrm>
          <a:prstGeom prst="rect">
            <a:avLst/>
          </a:prstGeom>
        </p:spPr>
      </p:pic>
    </p:spTree>
    <p:extLst>
      <p:ext uri="{BB962C8B-B14F-4D97-AF65-F5344CB8AC3E}">
        <p14:creationId xmlns:p14="http://schemas.microsoft.com/office/powerpoint/2010/main" val="1325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The Solution</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5" name="Picture 4"/>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304827" y="1553754"/>
            <a:ext cx="13681520" cy="769585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199458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pPr marL="0" indent="0">
              <a:buNone/>
            </a:pPr>
            <a:r>
              <a:rPr lang="en-US" sz="5400" dirty="0">
                <a:solidFill>
                  <a:schemeClr val="accent5">
                    <a:lumMod val="75000"/>
                  </a:schemeClr>
                </a:solidFill>
                <a:latin typeface="Novecento sans wide Book" pitchFamily="50" charset="-94"/>
                <a:cs typeface="Klavika" panose="020B0706030404030204" pitchFamily="34" charset="0"/>
              </a:rPr>
              <a:t>An operating system–level virtualization method for running multiple isolated Linux systems (containers) on a single control host.</a:t>
            </a:r>
          </a:p>
          <a:p>
            <a:endParaRPr lang="en-US" sz="5401" dirty="0"/>
          </a:p>
        </p:txBody>
      </p:sp>
      <p:pic>
        <p:nvPicPr>
          <p:cNvPr id="4" name="Picture 3"/>
          <p:cNvPicPr>
            <a:picLocks noChangeAspect="1"/>
          </p:cNvPicPr>
          <p:nvPr/>
        </p:nvPicPr>
        <p:blipFill rotWithShape="1">
          <a:blip r:embed="rId2">
            <a:alphaModFix/>
            <a:extLst>
              <a:ext uri="{28A0092B-C50C-407E-A947-70E740481C1C}">
                <a14:useLocalDpi xmlns:a14="http://schemas.microsoft.com/office/drawing/2010/main" val="0"/>
              </a:ext>
            </a:extLst>
          </a:blip>
          <a:srcRect l="20417" t="13889" r="10625" b="10185"/>
          <a:stretch>
            <a:fillRect/>
          </a:stretch>
        </p:blipFill>
        <p:spPr>
          <a:xfrm>
            <a:off x="11398637" y="6524264"/>
            <a:ext cx="5258713" cy="3256908"/>
          </a:xfrm>
          <a:prstGeom prst="rect">
            <a:avLst/>
          </a:prstGeom>
          <a:noFill/>
          <a:ln>
            <a:solidFill>
              <a:schemeClr val="tx1"/>
            </a:solidFill>
          </a:ln>
          <a:effectLst>
            <a:outerShdw blurRad="63500" sx="102000" sy="102000" algn="ctr" rotWithShape="0">
              <a:prstClr val="black">
                <a:alpha val="40000"/>
              </a:prstClr>
            </a:outerShdw>
          </a:effectLst>
        </p:spPr>
      </p:pic>
      <p:pic>
        <p:nvPicPr>
          <p:cNvPr id="6" name="Picture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622511" y="6409340"/>
            <a:ext cx="2958026" cy="3486755"/>
          </a:xfrm>
          <a:prstGeom prst="rect">
            <a:avLst/>
          </a:prstGeom>
          <a:noFill/>
          <a:ln>
            <a:solidFill>
              <a:schemeClr val="tx1"/>
            </a:solidFill>
          </a:ln>
          <a:effectLst>
            <a:outerShdw blurRad="63500" sx="102000" sy="102000" algn="ctr" rotWithShape="0">
              <a:prstClr val="black">
                <a:alpha val="40000"/>
              </a:prstClr>
            </a:outerShdw>
          </a:effectLst>
        </p:spPr>
      </p:pic>
      <p:sp>
        <p:nvSpPr>
          <p:cNvPr id="7" name="TextBox 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Linux Containers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2834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25602" name="Rectangle 2"/>
          <p:cNvSpPr>
            <a:spLocks/>
          </p:cNvSpPr>
          <p:nvPr/>
        </p:nvSpPr>
        <p:spPr bwMode="auto">
          <a:xfrm>
            <a:off x="1824488" y="2155747"/>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25603" name="Rectangle 3"/>
          <p:cNvSpPr>
            <a:spLocks/>
          </p:cNvSpPr>
          <p:nvPr/>
        </p:nvSpPr>
        <p:spPr bwMode="auto">
          <a:xfrm>
            <a:off x="7751411" y="2199244"/>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25604" name="Rectangle 4"/>
          <p:cNvSpPr>
            <a:spLocks/>
          </p:cNvSpPr>
          <p:nvPr/>
        </p:nvSpPr>
        <p:spPr bwMode="auto">
          <a:xfrm>
            <a:off x="5159755" y="2193158"/>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25605" name="Rectangle 5"/>
          <p:cNvSpPr>
            <a:spLocks/>
          </p:cNvSpPr>
          <p:nvPr/>
        </p:nvSpPr>
        <p:spPr bwMode="auto">
          <a:xfrm>
            <a:off x="11073982" y="2183274"/>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25606" name="Rectangle 6"/>
          <p:cNvSpPr>
            <a:spLocks/>
          </p:cNvSpPr>
          <p:nvPr/>
        </p:nvSpPr>
        <p:spPr bwMode="auto">
          <a:xfrm>
            <a:off x="13330263" y="2071769"/>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25616" name="Rectangle 16"/>
          <p:cNvSpPr>
            <a:spLocks/>
          </p:cNvSpPr>
          <p:nvPr/>
        </p:nvSpPr>
        <p:spPr bwMode="auto">
          <a:xfrm>
            <a:off x="2224146" y="9357355"/>
            <a:ext cx="18483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25617" name="Rectangle 17"/>
          <p:cNvSpPr>
            <a:spLocks/>
          </p:cNvSpPr>
          <p:nvPr/>
        </p:nvSpPr>
        <p:spPr bwMode="auto">
          <a:xfrm>
            <a:off x="4925202" y="9380829"/>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25618" name="Rectangle 18"/>
          <p:cNvSpPr>
            <a:spLocks/>
          </p:cNvSpPr>
          <p:nvPr/>
        </p:nvSpPr>
        <p:spPr bwMode="auto">
          <a:xfrm>
            <a:off x="9540481" y="9404107"/>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25621" name="Rectangle 21"/>
          <p:cNvSpPr>
            <a:spLocks/>
          </p:cNvSpPr>
          <p:nvPr/>
        </p:nvSpPr>
        <p:spPr bwMode="auto">
          <a:xfrm>
            <a:off x="13926774" y="9343065"/>
            <a:ext cx="229876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3" name="TextBox 2"/>
          <p:cNvSpPr txBox="1"/>
          <p:nvPr/>
        </p:nvSpPr>
        <p:spPr>
          <a:xfrm rot="16200000">
            <a:off x="-1070993" y="3405555"/>
            <a:ext cx="3279965" cy="507960"/>
          </a:xfrm>
          <a:prstGeom prst="rect">
            <a:avLst/>
          </a:prstGeom>
          <a:noFill/>
        </p:spPr>
        <p:txBody>
          <a:bodyPr wrap="square" rtlCol="0">
            <a:spAutoFit/>
          </a:bodyPr>
          <a:lstStyle/>
          <a:p>
            <a:pPr algn="ctr" defTabSz="1371874"/>
            <a:r>
              <a:rPr lang="en-US" sz="2701" dirty="0">
                <a:solidFill>
                  <a:srgbClr val="394D54"/>
                </a:solidFill>
              </a:rPr>
              <a:t>Multiplicity of Stacks</a:t>
            </a:r>
          </a:p>
        </p:txBody>
      </p:sp>
      <p:sp>
        <p:nvSpPr>
          <p:cNvPr id="27" name="TextBox 26"/>
          <p:cNvSpPr txBox="1"/>
          <p:nvPr/>
        </p:nvSpPr>
        <p:spPr>
          <a:xfrm rot="16200000">
            <a:off x="-918673" y="7173254"/>
            <a:ext cx="3279965" cy="1339213"/>
          </a:xfrm>
          <a:prstGeom prst="rect">
            <a:avLst/>
          </a:prstGeom>
          <a:noFill/>
        </p:spPr>
        <p:txBody>
          <a:bodyPr wrap="square" rtlCol="0">
            <a:spAutoFit/>
          </a:bodyPr>
          <a:lstStyle/>
          <a:p>
            <a:pPr algn="ctr" defTabSz="1371874"/>
            <a:r>
              <a:rPr lang="en-US" sz="2701" dirty="0">
                <a:solidFill>
                  <a:srgbClr val="394D54"/>
                </a:solidFill>
              </a:rPr>
              <a:t>Multiplicity of hardware environments</a:t>
            </a:r>
          </a:p>
        </p:txBody>
      </p:sp>
      <p:sp>
        <p:nvSpPr>
          <p:cNvPr id="28" name="Rectangle 20"/>
          <p:cNvSpPr>
            <a:spLocks/>
          </p:cNvSpPr>
          <p:nvPr/>
        </p:nvSpPr>
        <p:spPr bwMode="auto">
          <a:xfrm>
            <a:off x="11669210" y="9357355"/>
            <a:ext cx="237038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1951" y="8302069"/>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6514127" y="9380861"/>
            <a:ext cx="27231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5739" y="8514455"/>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3390" y="8577698"/>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7724" y="8342155"/>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12438275" y="8094709"/>
            <a:ext cx="813701" cy="1118545"/>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5884" y="819219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10146599" y="2263029"/>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6" name="Freeform 65"/>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69" name="Freeform 68"/>
          <p:cNvSpPr/>
          <p:nvPr/>
        </p:nvSpPr>
        <p:spPr>
          <a:xfrm>
            <a:off x="10146599" y="2668188"/>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71" name="Freeform 70"/>
          <p:cNvSpPr/>
          <p:nvPr/>
        </p:nvSpPr>
        <p:spPr>
          <a:xfrm>
            <a:off x="1393044" y="20590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2" name="Freeform 71"/>
          <p:cNvSpPr/>
          <p:nvPr/>
        </p:nvSpPr>
        <p:spPr>
          <a:xfrm>
            <a:off x="1505601"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3" name="Freeform 72"/>
          <p:cNvSpPr/>
          <p:nvPr/>
        </p:nvSpPr>
        <p:spPr>
          <a:xfrm>
            <a:off x="1281348" y="2261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4" name="Freeform 73"/>
          <p:cNvSpPr/>
          <p:nvPr/>
        </p:nvSpPr>
        <p:spPr>
          <a:xfrm>
            <a:off x="4728381"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5" name="Freeform 74"/>
          <p:cNvSpPr/>
          <p:nvPr/>
        </p:nvSpPr>
        <p:spPr>
          <a:xfrm>
            <a:off x="4504128" y="214834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76" name="Freeform 75"/>
          <p:cNvSpPr/>
          <p:nvPr/>
        </p:nvSpPr>
        <p:spPr>
          <a:xfrm>
            <a:off x="4615823" y="235092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89" name="Freeform 88"/>
          <p:cNvSpPr/>
          <p:nvPr/>
        </p:nvSpPr>
        <p:spPr>
          <a:xfrm>
            <a:off x="12679939" y="23434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2564261" y="21166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1" name="Freeform 90"/>
          <p:cNvSpPr/>
          <p:nvPr/>
        </p:nvSpPr>
        <p:spPr>
          <a:xfrm>
            <a:off x="12452565" y="23191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10730464"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10506211" y="21082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10617907" y="231085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10730464"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3" name="Freeform 102"/>
          <p:cNvSpPr/>
          <p:nvPr/>
        </p:nvSpPr>
        <p:spPr>
          <a:xfrm>
            <a:off x="10506211" y="251343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4" name="Freeform 103"/>
          <p:cNvSpPr/>
          <p:nvPr/>
        </p:nvSpPr>
        <p:spPr>
          <a:xfrm>
            <a:off x="7029376"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7253629" y="216772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7141934"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6917681" y="2370304"/>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8" name="TextBox 107"/>
          <p:cNvSpPr txBox="1"/>
          <p:nvPr/>
        </p:nvSpPr>
        <p:spPr>
          <a:xfrm rot="5400000">
            <a:off x="15644732" y="2795070"/>
            <a:ext cx="3279965" cy="1339213"/>
          </a:xfrm>
          <a:prstGeom prst="rect">
            <a:avLst/>
          </a:prstGeom>
          <a:noFill/>
        </p:spPr>
        <p:txBody>
          <a:bodyPr wrap="square" rtlCol="0">
            <a:spAutoFit/>
          </a:bodyPr>
          <a:lstStyle/>
          <a:p>
            <a:pPr algn="ctr" defTabSz="1371874"/>
            <a:r>
              <a:rPr lang="en-US" sz="2701" dirty="0">
                <a:solidFill>
                  <a:srgbClr val="394D54"/>
                </a:solidFill>
              </a:rPr>
              <a:t>Do services and apps interact appropriately?</a:t>
            </a:r>
          </a:p>
        </p:txBody>
      </p:sp>
      <p:sp>
        <p:nvSpPr>
          <p:cNvPr id="109" name="TextBox 108"/>
          <p:cNvSpPr txBox="1"/>
          <p:nvPr/>
        </p:nvSpPr>
        <p:spPr>
          <a:xfrm rot="5400000">
            <a:off x="15830500" y="7761867"/>
            <a:ext cx="3279965" cy="923586"/>
          </a:xfrm>
          <a:prstGeom prst="rect">
            <a:avLst/>
          </a:prstGeom>
          <a:noFill/>
        </p:spPr>
        <p:txBody>
          <a:bodyPr wrap="square" rtlCol="0">
            <a:spAutoFit/>
          </a:bodyPr>
          <a:lstStyle/>
          <a:p>
            <a:pPr algn="ctr" defTabSz="1371874"/>
            <a:r>
              <a:rPr lang="en-US" sz="2701" dirty="0">
                <a:solidFill>
                  <a:srgbClr val="394D54"/>
                </a:solidFill>
              </a:rPr>
              <a:t>Can I migrate smoothly and quickly</a:t>
            </a:r>
          </a:p>
        </p:txBody>
      </p:sp>
      <p:pic>
        <p:nvPicPr>
          <p:cNvPr id="77" name="Picture 76"/>
          <p:cNvPicPr>
            <a:picLocks noChangeAspect="1"/>
          </p:cNvPicPr>
          <p:nvPr/>
        </p:nvPicPr>
        <p:blipFill>
          <a:blip r:embed="rId8" cstate="print"/>
          <a:stretch>
            <a:fillRect/>
          </a:stretch>
        </p:blipFill>
        <p:spPr>
          <a:xfrm>
            <a:off x="5878811" y="4549763"/>
            <a:ext cx="5604068" cy="2641366"/>
          </a:xfrm>
          <a:prstGeom prst="rect">
            <a:avLst/>
          </a:prstGeom>
        </p:spPr>
      </p:pic>
      <p:sp>
        <p:nvSpPr>
          <p:cNvPr id="78" name="Rectangle 77"/>
          <p:cNvSpPr/>
          <p:nvPr/>
        </p:nvSpPr>
        <p:spPr>
          <a:xfrm>
            <a:off x="11503434" y="6318487"/>
            <a:ext cx="5192010"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…that  can be manipulated using standard operations and run consistently on virtually any hardware platform </a:t>
            </a:r>
            <a:endParaRPr lang="en-US" sz="2400" b="1" dirty="0">
              <a:solidFill>
                <a:prstClr val="white"/>
              </a:solidFill>
            </a:endParaRPr>
          </a:p>
        </p:txBody>
      </p:sp>
      <p:sp>
        <p:nvSpPr>
          <p:cNvPr id="79" name="Rectangle 78"/>
          <p:cNvSpPr/>
          <p:nvPr/>
        </p:nvSpPr>
        <p:spPr>
          <a:xfrm>
            <a:off x="1271814" y="3879065"/>
            <a:ext cx="4507081" cy="1569660"/>
          </a:xfrm>
          <a:prstGeom prst="rect">
            <a:avLst/>
          </a:prstGeom>
          <a:solidFill>
            <a:schemeClr val="accent1"/>
          </a:solidFill>
        </p:spPr>
        <p:txBody>
          <a:bodyPr wrap="square">
            <a:spAutoFit/>
          </a:bodyPr>
          <a:lstStyle/>
          <a:p>
            <a:pPr defTabSz="1371874"/>
            <a:r>
              <a:rPr lang="en-US" sz="2400" b="1" dirty="0">
                <a:solidFill>
                  <a:prstClr val="white"/>
                </a:solidFill>
                <a:latin typeface="Arial" panose="020B0604020202020204" pitchFamily="34" charset="0"/>
              </a:rPr>
              <a:t>An engine that enables any payload to be encapsulated as a lightweight, portable, self-sufficient  container…</a:t>
            </a:r>
            <a:endParaRPr lang="en-US" sz="2400" b="1" dirty="0">
              <a:solidFill>
                <a:prstClr val="white"/>
              </a:solidFill>
            </a:endParaRPr>
          </a:p>
        </p:txBody>
      </p:sp>
      <p:cxnSp>
        <p:nvCxnSpPr>
          <p:cNvPr id="81" name="Straight Arrow Connector 80"/>
          <p:cNvCxnSpPr/>
          <p:nvPr/>
        </p:nvCxnSpPr>
        <p:spPr>
          <a:xfrm rot="18900000">
            <a:off x="9111839" y="3493981"/>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4805915" y="3499490"/>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18900000">
            <a:off x="4648871" y="7626654"/>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9145841" y="7381957"/>
            <a:ext cx="2267858" cy="377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is a shipping container system for code </a:t>
            </a:r>
            <a:endParaRPr lang="tr-TR" sz="5000" dirty="0">
              <a:solidFill>
                <a:schemeClr val="accent5">
                  <a:lumMod val="75000"/>
                </a:schemeClr>
              </a:solidFill>
              <a:latin typeface="Novecento sans wide Book" pitchFamily="50" charset="-94"/>
            </a:endParaRPr>
          </a:p>
        </p:txBody>
      </p:sp>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788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2657935" y="1872682"/>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2182501" y="20995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295058"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 name="Freeform 9"/>
          <p:cNvSpPr/>
          <p:nvPr/>
        </p:nvSpPr>
        <p:spPr>
          <a:xfrm>
            <a:off x="2070805" y="230213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 name="Freeform 10"/>
          <p:cNvSpPr/>
          <p:nvPr/>
        </p:nvSpPr>
        <p:spPr>
          <a:xfrm>
            <a:off x="2094947"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 name="Freeform 11"/>
          <p:cNvSpPr/>
          <p:nvPr/>
        </p:nvSpPr>
        <p:spPr>
          <a:xfrm>
            <a:off x="2319200" y="317950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3" name="Freeform 12"/>
          <p:cNvSpPr/>
          <p:nvPr/>
        </p:nvSpPr>
        <p:spPr>
          <a:xfrm>
            <a:off x="2207506"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1983253" y="33820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05335" y="399852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1992778"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217029" y="4201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05335" y="4403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1280"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27027" y="694652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138723" y="714910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51280"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3" name="Freeform 22"/>
          <p:cNvSpPr/>
          <p:nvPr/>
        </p:nvSpPr>
        <p:spPr>
          <a:xfrm>
            <a:off x="2027027" y="73516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4" name="Freeform 23"/>
          <p:cNvSpPr/>
          <p:nvPr/>
        </p:nvSpPr>
        <p:spPr>
          <a:xfrm>
            <a:off x="2090746" y="595413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202441" y="615671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090746" y="635929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7" name="Freeform 26"/>
          <p:cNvSpPr/>
          <p:nvPr/>
        </p:nvSpPr>
        <p:spPr>
          <a:xfrm>
            <a:off x="2236692"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8" name="Freeform 27"/>
          <p:cNvSpPr/>
          <p:nvPr/>
        </p:nvSpPr>
        <p:spPr>
          <a:xfrm>
            <a:off x="2012439" y="509307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9" name="Freeform 28"/>
          <p:cNvSpPr/>
          <p:nvPr/>
        </p:nvSpPr>
        <p:spPr>
          <a:xfrm>
            <a:off x="2124136" y="529565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281" y="8975088"/>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3023" y="8827254"/>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6848559" y="8841539"/>
            <a:ext cx="718827" cy="974682"/>
          </a:xfrm>
          <a:prstGeom prst="rect">
            <a:avLst/>
          </a:prstGeom>
        </p:spPr>
      </p:pic>
      <p:pic>
        <p:nvPicPr>
          <p:cNvPr id="34" name="Picture 33"/>
          <p:cNvPicPr>
            <a:picLocks noChangeAspect="1"/>
          </p:cNvPicPr>
          <p:nvPr/>
        </p:nvPicPr>
        <p:blipFill>
          <a:blip r:embed="rId5" cstate="print"/>
          <a:stretch>
            <a:fillRect/>
          </a:stretch>
        </p:blipFill>
        <p:spPr>
          <a:xfrm>
            <a:off x="9376347" y="8884409"/>
            <a:ext cx="895630" cy="1231166"/>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08803" y="9093923"/>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12052350" y="9165372"/>
            <a:ext cx="839970" cy="668864"/>
          </a:xfrm>
          <a:prstGeom prst="rect">
            <a:avLst/>
          </a:prstGeom>
        </p:spPr>
      </p:pic>
      <p:pic>
        <p:nvPicPr>
          <p:cNvPr id="37" name="Picture 36"/>
          <p:cNvPicPr>
            <a:picLocks noChangeAspect="1"/>
          </p:cNvPicPr>
          <p:nvPr/>
        </p:nvPicPr>
        <p:blipFill>
          <a:blip r:embed="rId4" cstate="print"/>
          <a:stretch>
            <a:fillRect/>
          </a:stretch>
        </p:blipFill>
        <p:spPr>
          <a:xfrm>
            <a:off x="13241044" y="8952132"/>
            <a:ext cx="718827" cy="974682"/>
          </a:xfrm>
          <a:prstGeom prst="rect">
            <a:avLst/>
          </a:prstGeom>
        </p:spPr>
      </p:pic>
      <p:pic>
        <p:nvPicPr>
          <p:cNvPr id="38" name="Picture 37"/>
          <p:cNvPicPr>
            <a:picLocks noChangeAspect="1"/>
          </p:cNvPicPr>
          <p:nvPr/>
        </p:nvPicPr>
        <p:blipFill>
          <a:blip r:embed="rId4" cstate="print"/>
          <a:stretch>
            <a:fillRect/>
          </a:stretch>
        </p:blipFill>
        <p:spPr>
          <a:xfrm>
            <a:off x="13411307" y="8952132"/>
            <a:ext cx="718827" cy="974682"/>
          </a:xfrm>
          <a:prstGeom prst="rect">
            <a:avLst/>
          </a:prstGeom>
        </p:spPr>
      </p:pic>
      <p:pic>
        <p:nvPicPr>
          <p:cNvPr id="39" name="Picture 38"/>
          <p:cNvPicPr>
            <a:picLocks noChangeAspect="1"/>
          </p:cNvPicPr>
          <p:nvPr/>
        </p:nvPicPr>
        <p:blipFill>
          <a:blip r:embed="rId4" cstate="print"/>
          <a:stretch>
            <a:fillRect/>
          </a:stretch>
        </p:blipFill>
        <p:spPr>
          <a:xfrm>
            <a:off x="13600457" y="8959453"/>
            <a:ext cx="718827" cy="974682"/>
          </a:xfrm>
          <a:prstGeom prst="rect">
            <a:avLst/>
          </a:prstGeom>
        </p:spPr>
      </p:pic>
      <p:grpSp>
        <p:nvGrpSpPr>
          <p:cNvPr id="121" name="Group 120"/>
          <p:cNvGrpSpPr/>
          <p:nvPr/>
        </p:nvGrpSpPr>
        <p:grpSpPr>
          <a:xfrm>
            <a:off x="5323138" y="3113702"/>
            <a:ext cx="8981363" cy="586276"/>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0" name="TextBox 4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eliminates the matrix from Hell</a:t>
            </a:r>
            <a:endParaRPr lang="tr-TR" sz="5000" dirty="0">
              <a:solidFill>
                <a:schemeClr val="accent5">
                  <a:lumMod val="75000"/>
                </a:schemeClr>
              </a:solidFill>
              <a:latin typeface="Novecento sans wide Book" pitchFamily="50" charset="-94"/>
            </a:endParaRPr>
          </a:p>
        </p:txBody>
      </p:sp>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grpSp>
        <p:nvGrpSpPr>
          <p:cNvPr id="52" name="Group 51"/>
          <p:cNvGrpSpPr/>
          <p:nvPr/>
        </p:nvGrpSpPr>
        <p:grpSpPr>
          <a:xfrm>
            <a:off x="5329661" y="2199851"/>
            <a:ext cx="8981363" cy="586276"/>
            <a:chOff x="2312644" y="4445866"/>
            <a:chExt cx="7707525" cy="489275"/>
          </a:xfrm>
        </p:grpSpPr>
        <p:pic>
          <p:nvPicPr>
            <p:cNvPr id="5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0" name="Group 59"/>
          <p:cNvGrpSpPr/>
          <p:nvPr/>
        </p:nvGrpSpPr>
        <p:grpSpPr>
          <a:xfrm>
            <a:off x="5311854" y="4973197"/>
            <a:ext cx="8981363" cy="586276"/>
            <a:chOff x="2312644" y="4445866"/>
            <a:chExt cx="7707525" cy="489275"/>
          </a:xfrm>
        </p:grpSpPr>
        <p:pic>
          <p:nvPicPr>
            <p:cNvPr id="6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8" name="Group 67"/>
          <p:cNvGrpSpPr/>
          <p:nvPr/>
        </p:nvGrpSpPr>
        <p:grpSpPr>
          <a:xfrm>
            <a:off x="5311853" y="4056720"/>
            <a:ext cx="8981363" cy="586276"/>
            <a:chOff x="2312644" y="4445866"/>
            <a:chExt cx="7707525" cy="489275"/>
          </a:xfrm>
        </p:grpSpPr>
        <p:pic>
          <p:nvPicPr>
            <p:cNvPr id="6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76" name="Group 75"/>
          <p:cNvGrpSpPr/>
          <p:nvPr/>
        </p:nvGrpSpPr>
        <p:grpSpPr>
          <a:xfrm>
            <a:off x="5311853" y="5982910"/>
            <a:ext cx="8981363" cy="586276"/>
            <a:chOff x="2312644" y="4445866"/>
            <a:chExt cx="7707525" cy="489275"/>
          </a:xfrm>
        </p:grpSpPr>
        <p:pic>
          <p:nvPicPr>
            <p:cNvPr id="7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84" name="Group 83"/>
          <p:cNvGrpSpPr/>
          <p:nvPr/>
        </p:nvGrpSpPr>
        <p:grpSpPr>
          <a:xfrm>
            <a:off x="5329660" y="6925928"/>
            <a:ext cx="8981363" cy="586276"/>
            <a:chOff x="2312644" y="4445866"/>
            <a:chExt cx="7707525" cy="489275"/>
          </a:xfrm>
        </p:grpSpPr>
        <p:pic>
          <p:nvPicPr>
            <p:cNvPr id="8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9"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0"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1"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94949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VMs vs. Containers</a:t>
            </a:r>
            <a:endParaRPr lang="tr-TR" sz="55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2237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7" name="Shape 377"/>
          <p:cNvPicPr preferRelativeResize="0"/>
          <p:nvPr/>
        </p:nvPicPr>
        <p:blipFill rotWithShape="1">
          <a:blip r:embed="rId3">
            <a:alphaModFix/>
          </a:blip>
          <a:srcRect/>
          <a:stretch/>
        </p:blipFill>
        <p:spPr>
          <a:xfrm>
            <a:off x="1440731" y="2357893"/>
            <a:ext cx="6624736" cy="5715000"/>
          </a:xfrm>
          <a:prstGeom prst="rect">
            <a:avLst/>
          </a:prstGeom>
          <a:noFill/>
          <a:ln>
            <a:solidFill>
              <a:schemeClr val="tx1"/>
            </a:solidFill>
          </a:ln>
          <a:effectLst>
            <a:outerShdw blurRad="63500" sx="102000" sy="102000" algn="ctr" rotWithShape="0">
              <a:prstClr val="black">
                <a:alpha val="40000"/>
              </a:prstClr>
            </a:outerShdw>
          </a:effectLst>
        </p:spPr>
      </p:pic>
      <p:sp>
        <p:nvSpPr>
          <p:cNvPr id="4" name="TextBox 3"/>
          <p:cNvSpPr txBox="1"/>
          <p:nvPr/>
        </p:nvSpPr>
        <p:spPr>
          <a:xfrm>
            <a:off x="1600685" y="22521"/>
            <a:ext cx="14817710" cy="938719"/>
          </a:xfrm>
          <a:prstGeom prst="rect">
            <a:avLst/>
          </a:prstGeom>
          <a:noFill/>
        </p:spPr>
        <p:txBody>
          <a:bodyPr wrap="square" rtlCol="0">
            <a:spAutoFit/>
          </a:bodyPr>
          <a:lstStyle/>
          <a:p>
            <a:pPr algn="ctr"/>
            <a:r>
              <a:rPr lang="en-US" sz="5400" dirty="0">
                <a:solidFill>
                  <a:schemeClr val="accent5">
                    <a:lumMod val="75000"/>
                  </a:schemeClr>
                </a:solidFill>
                <a:latin typeface="Novecento sans wide Book" pitchFamily="50" charset="-94"/>
              </a:rPr>
              <a:t>VMs</a:t>
            </a:r>
            <a:endParaRPr lang="tr-TR" sz="54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39984"/>
            <a:ext cx="6624736" cy="5750819"/>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2944366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0" dirty="0">
                <a:solidFill>
                  <a:schemeClr val="accent5">
                    <a:lumMod val="75000"/>
                  </a:schemeClr>
                </a:solidFill>
                <a:latin typeface="Novecento sans wide Book" pitchFamily="50" charset="-94"/>
              </a:rPr>
              <a:t>Containers</a:t>
            </a:r>
            <a:endParaRPr lang="en-US" sz="6001" dirty="0">
              <a:solidFill>
                <a:srgbClr val="31859C"/>
              </a:solidFil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11" name="Shape 385"/>
          <p:cNvPicPr preferRelativeResize="0"/>
          <p:nvPr/>
        </p:nvPicPr>
        <p:blipFill rotWithShape="1">
          <a:blip r:embed="rId4">
            <a:alphaModFix/>
          </a:blip>
          <a:srcRect/>
          <a:stretch/>
        </p:blipFill>
        <p:spPr>
          <a:xfrm>
            <a:off x="1584747" y="2382415"/>
            <a:ext cx="6624736" cy="5715000"/>
          </a:xfrm>
          <a:prstGeom prst="rect">
            <a:avLst/>
          </a:prstGeom>
          <a:noFill/>
          <a:ln>
            <a:solidFill>
              <a:schemeClr val="tx1"/>
            </a:solidFill>
          </a:ln>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9396" y="2382415"/>
            <a:ext cx="6624736" cy="568862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8358632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9109651" y="3911449"/>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5" name="Rectangle 34"/>
          <p:cNvSpPr/>
          <p:nvPr/>
        </p:nvSpPr>
        <p:spPr>
          <a:xfrm>
            <a:off x="9097635" y="2716331"/>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 name="TextBox 2"/>
          <p:cNvSpPr txBox="1"/>
          <p:nvPr/>
        </p:nvSpPr>
        <p:spPr>
          <a:xfrm>
            <a:off x="8249552" y="6623825"/>
            <a:ext cx="2811154" cy="1477456"/>
          </a:xfrm>
          <a:prstGeom prst="rect">
            <a:avLst/>
          </a:prstGeom>
          <a:noFill/>
        </p:spPr>
        <p:txBody>
          <a:bodyPr wrap="none" rtlCol="0">
            <a:spAutoFit/>
          </a:bodyPr>
          <a:lstStyle/>
          <a:p>
            <a:pPr algn="ctr" defTabSz="1371874"/>
            <a:r>
              <a:rPr lang="en-US" sz="2701" dirty="0">
                <a:solidFill>
                  <a:srgbClr val="394D54"/>
                </a:solidFill>
              </a:rPr>
              <a:t>Original App</a:t>
            </a:r>
          </a:p>
          <a:p>
            <a:pPr defTabSz="1371874"/>
            <a:r>
              <a:rPr lang="en-US" sz="2100" dirty="0">
                <a:solidFill>
                  <a:srgbClr val="394D54"/>
                </a:solidFill>
              </a:rPr>
              <a:t>(No OS to take</a:t>
            </a:r>
          </a:p>
          <a:p>
            <a:pPr defTabSz="1371874"/>
            <a:r>
              <a:rPr lang="en-US" sz="2100" dirty="0">
                <a:solidFill>
                  <a:srgbClr val="394D54"/>
                </a:solidFill>
              </a:rPr>
              <a:t>up space, resources,</a:t>
            </a:r>
          </a:p>
          <a:p>
            <a:pPr defTabSz="1371874"/>
            <a:r>
              <a:rPr lang="en-US" sz="2100" dirty="0">
                <a:solidFill>
                  <a:srgbClr val="394D54"/>
                </a:solidFill>
              </a:rPr>
              <a:t>or require restart)</a:t>
            </a:r>
          </a:p>
        </p:txBody>
      </p:sp>
      <p:sp>
        <p:nvSpPr>
          <p:cNvPr id="4" name="Rectangle 3"/>
          <p:cNvSpPr/>
          <p:nvPr/>
        </p:nvSpPr>
        <p:spPr>
          <a:xfrm>
            <a:off x="15324175" y="2739623"/>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9" name="Rectangle 38"/>
          <p:cNvSpPr/>
          <p:nvPr/>
        </p:nvSpPr>
        <p:spPr>
          <a:xfrm rot="5400000">
            <a:off x="16014042" y="319064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40" name="Rectangle 39"/>
          <p:cNvSpPr/>
          <p:nvPr/>
        </p:nvSpPr>
        <p:spPr>
          <a:xfrm rot="5400000">
            <a:off x="16118779" y="4291189"/>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47" name="Rectangle 46"/>
          <p:cNvSpPr/>
          <p:nvPr/>
        </p:nvSpPr>
        <p:spPr>
          <a:xfrm>
            <a:off x="3019621" y="2763432"/>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49" name="Rectangle 48"/>
          <p:cNvSpPr/>
          <p:nvPr/>
        </p:nvSpPr>
        <p:spPr>
          <a:xfrm>
            <a:off x="3021898" y="401928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0" name="Rectangle 49"/>
          <p:cNvSpPr/>
          <p:nvPr/>
        </p:nvSpPr>
        <p:spPr>
          <a:xfrm>
            <a:off x="3019630" y="2763428"/>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Rectangle 50"/>
          <p:cNvSpPr/>
          <p:nvPr/>
        </p:nvSpPr>
        <p:spPr>
          <a:xfrm>
            <a:off x="4809329" y="2760826"/>
            <a:ext cx="1143799" cy="3475007"/>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2" name="Rectangle 51"/>
          <p:cNvSpPr/>
          <p:nvPr/>
        </p:nvSpPr>
        <p:spPr>
          <a:xfrm>
            <a:off x="4819493" y="4937326"/>
            <a:ext cx="1131370" cy="12524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3" name="Rectangle 62"/>
          <p:cNvSpPr/>
          <p:nvPr/>
        </p:nvSpPr>
        <p:spPr>
          <a:xfrm>
            <a:off x="4811603" y="399694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68" name="Rectangle 67"/>
          <p:cNvSpPr/>
          <p:nvPr/>
        </p:nvSpPr>
        <p:spPr>
          <a:xfrm>
            <a:off x="4809335" y="2741089"/>
            <a:ext cx="1141529" cy="3448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1" name="TextBox 70"/>
          <p:cNvSpPr txBox="1"/>
          <p:nvPr/>
        </p:nvSpPr>
        <p:spPr>
          <a:xfrm>
            <a:off x="14791956" y="6623825"/>
            <a:ext cx="2946675" cy="2770117"/>
          </a:xfrm>
          <a:prstGeom prst="rect">
            <a:avLst/>
          </a:prstGeom>
          <a:noFill/>
        </p:spPr>
        <p:txBody>
          <a:bodyPr wrap="square" rtlCol="0">
            <a:spAutoFit/>
          </a:bodyPr>
          <a:lstStyle/>
          <a:p>
            <a:pPr defTabSz="1371874"/>
            <a:r>
              <a:rPr lang="en-US" sz="2701" dirty="0">
                <a:solidFill>
                  <a:srgbClr val="394D54"/>
                </a:solidFill>
              </a:rPr>
              <a:t>Modified App</a:t>
            </a:r>
          </a:p>
          <a:p>
            <a:pPr defTabSz="1371874"/>
            <a:endParaRPr lang="en-US" sz="2100" dirty="0">
              <a:solidFill>
                <a:srgbClr val="394D54"/>
              </a:solidFill>
            </a:endParaRPr>
          </a:p>
          <a:p>
            <a:pPr defTabSz="1371874"/>
            <a:r>
              <a:rPr lang="en-US" sz="2100" dirty="0">
                <a:solidFill>
                  <a:srgbClr val="394D54"/>
                </a:solidFill>
              </a:rPr>
              <a:t>Copy on write capabilities allow</a:t>
            </a:r>
          </a:p>
          <a:p>
            <a:pPr defTabSz="1371874"/>
            <a:r>
              <a:rPr lang="en-US" sz="2100" dirty="0">
                <a:solidFill>
                  <a:srgbClr val="394D54"/>
                </a:solidFill>
              </a:rPr>
              <a:t>us to only save the diffs</a:t>
            </a:r>
          </a:p>
          <a:p>
            <a:pPr defTabSz="1371874"/>
            <a:r>
              <a:rPr lang="en-US" sz="2100" dirty="0">
                <a:solidFill>
                  <a:srgbClr val="394D54"/>
                </a:solidFill>
              </a:rPr>
              <a:t>Between container A and container</a:t>
            </a:r>
          </a:p>
          <a:p>
            <a:pPr defTabSz="1371874"/>
            <a:r>
              <a:rPr lang="en-US" sz="2100" dirty="0">
                <a:solidFill>
                  <a:srgbClr val="394D54"/>
                </a:solidFill>
              </a:rPr>
              <a:t>A’</a:t>
            </a:r>
          </a:p>
        </p:txBody>
      </p:sp>
      <p:sp>
        <p:nvSpPr>
          <p:cNvPr id="72" name="TextBox 71"/>
          <p:cNvSpPr txBox="1"/>
          <p:nvPr/>
        </p:nvSpPr>
        <p:spPr>
          <a:xfrm>
            <a:off x="1551150" y="8257242"/>
            <a:ext cx="4494628" cy="1477456"/>
          </a:xfrm>
          <a:prstGeom prst="rect">
            <a:avLst/>
          </a:prstGeom>
          <a:noFill/>
        </p:spPr>
        <p:txBody>
          <a:bodyPr wrap="none" rtlCol="0">
            <a:spAutoFit/>
          </a:bodyPr>
          <a:lstStyle/>
          <a:p>
            <a:pPr algn="ctr" defTabSz="1371874"/>
            <a:r>
              <a:rPr lang="en-US" sz="2701" dirty="0">
                <a:solidFill>
                  <a:srgbClr val="394D54"/>
                </a:solidFill>
              </a:rPr>
              <a:t>VMs</a:t>
            </a:r>
          </a:p>
          <a:p>
            <a:pPr defTabSz="1371874"/>
            <a:r>
              <a:rPr lang="en-US" sz="2100" dirty="0">
                <a:solidFill>
                  <a:srgbClr val="394D54"/>
                </a:solidFill>
              </a:rPr>
              <a:t>Every app, every copy of an</a:t>
            </a:r>
          </a:p>
          <a:p>
            <a:pPr defTabSz="1371874"/>
            <a:r>
              <a:rPr lang="en-US" sz="2100" dirty="0">
                <a:solidFill>
                  <a:srgbClr val="394D54"/>
                </a:solidFill>
              </a:rPr>
              <a:t>app, and every slight modification</a:t>
            </a:r>
          </a:p>
          <a:p>
            <a:pPr defTabSz="1371874"/>
            <a:r>
              <a:rPr lang="en-US" sz="2100" dirty="0">
                <a:solidFill>
                  <a:srgbClr val="394D54"/>
                </a:solidFill>
              </a:rPr>
              <a:t>of the app requires a new virtual server</a:t>
            </a:r>
          </a:p>
        </p:txBody>
      </p:sp>
      <p:sp>
        <p:nvSpPr>
          <p:cNvPr id="73" name="Rectangle 72"/>
          <p:cNvSpPr/>
          <p:nvPr/>
        </p:nvSpPr>
        <p:spPr>
          <a:xfrm>
            <a:off x="1304824" y="2782485"/>
            <a:ext cx="1143799" cy="390803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4" name="Rectangle 73"/>
          <p:cNvSpPr/>
          <p:nvPr/>
        </p:nvSpPr>
        <p:spPr>
          <a:xfrm>
            <a:off x="1314987" y="4978714"/>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5" name="Rectangle 74"/>
          <p:cNvSpPr/>
          <p:nvPr/>
        </p:nvSpPr>
        <p:spPr>
          <a:xfrm>
            <a:off x="1307100" y="4038338"/>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76" name="Rectangle 75"/>
          <p:cNvSpPr/>
          <p:nvPr/>
        </p:nvSpPr>
        <p:spPr>
          <a:xfrm>
            <a:off x="1304832" y="2782481"/>
            <a:ext cx="1141529" cy="4912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7" name="TextBox 76"/>
          <p:cNvSpPr txBox="1"/>
          <p:nvPr/>
        </p:nvSpPr>
        <p:spPr>
          <a:xfrm>
            <a:off x="11997877" y="6657172"/>
            <a:ext cx="1983172" cy="1569917"/>
          </a:xfrm>
          <a:prstGeom prst="rect">
            <a:avLst/>
          </a:prstGeom>
          <a:noFill/>
        </p:spPr>
        <p:txBody>
          <a:bodyPr wrap="none" rtlCol="0">
            <a:spAutoFit/>
          </a:bodyPr>
          <a:lstStyle/>
          <a:p>
            <a:pPr algn="ctr" defTabSz="1371874"/>
            <a:r>
              <a:rPr lang="en-US" sz="2701" dirty="0">
                <a:solidFill>
                  <a:srgbClr val="394D54"/>
                </a:solidFill>
              </a:rPr>
              <a:t>Copy of</a:t>
            </a:r>
          </a:p>
          <a:p>
            <a:pPr algn="ctr" defTabSz="1371874"/>
            <a:r>
              <a:rPr lang="en-US" sz="2701" dirty="0">
                <a:solidFill>
                  <a:srgbClr val="394D54"/>
                </a:solidFill>
              </a:rPr>
              <a:t>App</a:t>
            </a:r>
          </a:p>
          <a:p>
            <a:pPr defTabSz="1371874"/>
            <a:r>
              <a:rPr lang="en-US" sz="2100" dirty="0">
                <a:solidFill>
                  <a:srgbClr val="394D54"/>
                </a:solidFill>
              </a:rPr>
              <a:t>No OS. Can</a:t>
            </a:r>
          </a:p>
          <a:p>
            <a:pPr defTabSz="1371874"/>
            <a:r>
              <a:rPr lang="en-US" sz="2100" dirty="0">
                <a:solidFill>
                  <a:srgbClr val="394D54"/>
                </a:solidFill>
              </a:rPr>
              <a:t>Share bins/libs</a:t>
            </a:r>
          </a:p>
        </p:txBody>
      </p:sp>
      <p:sp>
        <p:nvSpPr>
          <p:cNvPr id="78" name="Rectangle 77"/>
          <p:cNvSpPr/>
          <p:nvPr/>
        </p:nvSpPr>
        <p:spPr>
          <a:xfrm>
            <a:off x="12270884" y="2768203"/>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6" name="Rectangle 85"/>
          <p:cNvSpPr/>
          <p:nvPr/>
        </p:nvSpPr>
        <p:spPr>
          <a:xfrm>
            <a:off x="12270884" y="2730152"/>
            <a:ext cx="1183524"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 name="Lightning Bolt 4"/>
          <p:cNvSpPr/>
          <p:nvPr/>
        </p:nvSpPr>
        <p:spPr>
          <a:xfrm rot="18063561">
            <a:off x="1148390" y="6623769"/>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28" name="Rectangle 27"/>
          <p:cNvSpPr/>
          <p:nvPr/>
        </p:nvSpPr>
        <p:spPr>
          <a:xfrm>
            <a:off x="302978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29" name="Lightning Bolt 28"/>
          <p:cNvSpPr/>
          <p:nvPr/>
        </p:nvSpPr>
        <p:spPr>
          <a:xfrm rot="18063561">
            <a:off x="2863188"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30" name="Rectangle 29"/>
          <p:cNvSpPr/>
          <p:nvPr/>
        </p:nvSpPr>
        <p:spPr>
          <a:xfrm>
            <a:off x="4820795" y="4997768"/>
            <a:ext cx="1131370" cy="32911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Guest</a:t>
            </a:r>
          </a:p>
          <a:p>
            <a:pPr algn="ctr" defTabSz="1371874"/>
            <a:r>
              <a:rPr lang="en-US" sz="2701" dirty="0">
                <a:solidFill>
                  <a:prstClr val="white"/>
                </a:solidFill>
              </a:rPr>
              <a:t>OS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31" name="Lightning Bolt 30"/>
          <p:cNvSpPr/>
          <p:nvPr/>
        </p:nvSpPr>
        <p:spPr>
          <a:xfrm rot="18063561">
            <a:off x="4654199" y="6642823"/>
            <a:ext cx="1387081" cy="762132"/>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cxnSp>
        <p:nvCxnSpPr>
          <p:cNvPr id="7" name="Straight Connector 6"/>
          <p:cNvCxnSpPr/>
          <p:nvPr/>
        </p:nvCxnSpPr>
        <p:spPr>
          <a:xfrm>
            <a:off x="7640380" y="1772656"/>
            <a:ext cx="95267" cy="851682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9781" y="1753737"/>
            <a:ext cx="1021433" cy="646459"/>
          </a:xfrm>
          <a:prstGeom prst="rect">
            <a:avLst/>
          </a:prstGeom>
          <a:noFill/>
        </p:spPr>
        <p:txBody>
          <a:bodyPr wrap="none" rtlCol="0">
            <a:spAutoFit/>
          </a:bodyPr>
          <a:lstStyle/>
          <a:p>
            <a:pPr defTabSz="1371874"/>
            <a:r>
              <a:rPr lang="en-US" sz="3601" dirty="0">
                <a:solidFill>
                  <a:srgbClr val="394D54"/>
                </a:solidFill>
              </a:rPr>
              <a:t>VMs</a:t>
            </a:r>
          </a:p>
        </p:txBody>
      </p:sp>
      <p:sp>
        <p:nvSpPr>
          <p:cNvPr id="36" name="TextBox 35"/>
          <p:cNvSpPr txBox="1"/>
          <p:nvPr/>
        </p:nvSpPr>
        <p:spPr>
          <a:xfrm>
            <a:off x="11719392" y="1833437"/>
            <a:ext cx="2193036" cy="646459"/>
          </a:xfrm>
          <a:prstGeom prst="rect">
            <a:avLst/>
          </a:prstGeom>
          <a:noFill/>
        </p:spPr>
        <p:txBody>
          <a:bodyPr wrap="none" rtlCol="0">
            <a:spAutoFit/>
          </a:bodyPr>
          <a:lstStyle/>
          <a:p>
            <a:pPr defTabSz="1371874"/>
            <a:r>
              <a:rPr lang="en-US" sz="3601" dirty="0">
                <a:solidFill>
                  <a:srgbClr val="394D54"/>
                </a:solidFill>
              </a:rPr>
              <a:t>Containers</a:t>
            </a:r>
          </a:p>
        </p:txBody>
      </p:sp>
      <p:sp>
        <p:nvSpPr>
          <p:cNvPr id="37" name="TextBox 3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are </a:t>
            </a:r>
            <a:r>
              <a:rPr lang="en-US" sz="5000" dirty="0">
                <a:solidFill>
                  <a:schemeClr val="accent5">
                    <a:lumMod val="75000"/>
                  </a:schemeClr>
                </a:solidFill>
                <a:latin typeface="Novecento sans wide Book" pitchFamily="50" charset="-94"/>
              </a:rPr>
              <a:t>c</a:t>
            </a:r>
            <a:r>
              <a:rPr lang="en-GB" sz="5000" dirty="0" err="1">
                <a:solidFill>
                  <a:schemeClr val="accent5">
                    <a:lumMod val="75000"/>
                  </a:schemeClr>
                </a:solidFill>
                <a:latin typeface="Novecento sans wide Book" pitchFamily="50" charset="-94"/>
              </a:rPr>
              <a:t>ontainers</a:t>
            </a:r>
            <a:r>
              <a:rPr lang="en-GB" sz="5000" dirty="0">
                <a:solidFill>
                  <a:schemeClr val="accent5">
                    <a:lumMod val="75000"/>
                  </a:schemeClr>
                </a:solidFill>
                <a:latin typeface="Novecento sans wide Book" pitchFamily="50" charset="-94"/>
              </a:rPr>
              <a:t> lightweight?</a:t>
            </a:r>
            <a:endParaRPr lang="tr-TR" sz="5000" dirty="0">
              <a:solidFill>
                <a:schemeClr val="accent5">
                  <a:lumMod val="75000"/>
                </a:schemeClr>
              </a:solidFill>
              <a:latin typeface="Novecento sans wide Book" pitchFamily="50" charset="-94"/>
            </a:endParaRP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5442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pPr>
              <a:lnSpc>
                <a:spcPct val="100000"/>
              </a:lnSpc>
              <a:spcBef>
                <a:spcPts val="0"/>
              </a:spcBef>
              <a:buClr>
                <a:schemeClr val="dk2"/>
              </a:buClr>
              <a:buSzPct val="25000"/>
            </a:pPr>
            <a:r>
              <a:rPr lang="en-US" sz="6001" dirty="0">
                <a:solidFill>
                  <a:srgbClr val="31859C"/>
                </a:solidFill>
                <a:sym typeface="Arial"/>
              </a:rPr>
              <a:t>They’re different, not mutually exclusive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6" name="Shape 399"/>
          <p:cNvPicPr preferRelativeResize="0"/>
          <p:nvPr/>
        </p:nvPicPr>
        <p:blipFill rotWithShape="1">
          <a:blip r:embed="rId4">
            <a:alphaModFix/>
          </a:blip>
          <a:srcRect/>
          <a:stretch/>
        </p:blipFill>
        <p:spPr>
          <a:xfrm>
            <a:off x="864667" y="1542345"/>
            <a:ext cx="16417824" cy="7844214"/>
          </a:xfrm>
          <a:prstGeom prst="rect">
            <a:avLst/>
          </a:prstGeom>
          <a:noFill/>
          <a:ln>
            <a:solidFill>
              <a:schemeClr val="tx1"/>
            </a:solidFill>
          </a:ln>
          <a:effectLst>
            <a:outerShdw blurRad="63500" sx="102000" sy="102000" algn="ctr" rotWithShape="0">
              <a:prstClr val="black">
                <a:alpha val="40000"/>
              </a:prstClr>
            </a:outerShdw>
          </a:effectLst>
        </p:spPr>
      </p:pic>
      <p:sp>
        <p:nvSpPr>
          <p:cNvPr id="9" name="Rectangle 8"/>
          <p:cNvSpPr/>
          <p:nvPr/>
        </p:nvSpPr>
        <p:spPr bwMode="auto">
          <a:xfrm>
            <a:off x="9185521" y="5385808"/>
            <a:ext cx="3344442" cy="839399"/>
          </a:xfrm>
          <a:prstGeom prst="rect">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dirty="0">
                <a:gradFill>
                  <a:gsLst>
                    <a:gs pos="5439">
                      <a:srgbClr val="F8F8F8"/>
                    </a:gs>
                    <a:gs pos="10000">
                      <a:srgbClr val="F8F8F8"/>
                    </a:gs>
                  </a:gsLst>
                  <a:lin ang="5400000" scaled="0"/>
                </a:gradFill>
              </a:rPr>
              <a:t>Container Engine</a:t>
            </a:r>
          </a:p>
        </p:txBody>
      </p:sp>
      <p:sp>
        <p:nvSpPr>
          <p:cNvPr id="10" name="Rectangle 9"/>
          <p:cNvSpPr/>
          <p:nvPr/>
        </p:nvSpPr>
        <p:spPr bwMode="auto">
          <a:xfrm>
            <a:off x="12962011" y="5385808"/>
            <a:ext cx="1656184" cy="811349"/>
          </a:xfrm>
          <a:prstGeom prst="rect">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2400" dirty="0">
                <a:gradFill>
                  <a:gsLst>
                    <a:gs pos="5439">
                      <a:srgbClr val="F8F8F8"/>
                    </a:gs>
                    <a:gs pos="10000">
                      <a:srgbClr val="F8F8F8"/>
                    </a:gs>
                  </a:gsLst>
                  <a:lin ang="5400000" scaled="0"/>
                </a:gradFill>
              </a:rPr>
              <a:t>Container</a:t>
            </a:r>
          </a:p>
          <a:p>
            <a:pPr algn="ctr" defTabSz="685647" fontAlgn="base">
              <a:spcBef>
                <a:spcPct val="0"/>
              </a:spcBef>
              <a:spcAft>
                <a:spcPct val="0"/>
              </a:spcAft>
            </a:pPr>
            <a:r>
              <a:rPr lang="en-US" sz="2400" dirty="0">
                <a:gradFill>
                  <a:gsLst>
                    <a:gs pos="5439">
                      <a:srgbClr val="F8F8F8"/>
                    </a:gs>
                    <a:gs pos="10000">
                      <a:srgbClr val="F8F8F8"/>
                    </a:gs>
                  </a:gsLst>
                  <a:lin ang="5400000" scaled="0"/>
                </a:gradFill>
              </a:rPr>
              <a:t> Engine</a:t>
            </a:r>
          </a:p>
        </p:txBody>
      </p:sp>
      <p:sp>
        <p:nvSpPr>
          <p:cNvPr id="11" name="Rectangle 10"/>
          <p:cNvSpPr/>
          <p:nvPr/>
        </p:nvSpPr>
        <p:spPr bwMode="auto">
          <a:xfrm>
            <a:off x="9185521" y="6297215"/>
            <a:ext cx="3344441" cy="7200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dirty="0">
                <a:gradFill>
                  <a:gsLst>
                    <a:gs pos="5439">
                      <a:srgbClr val="F8F8F8"/>
                    </a:gs>
                    <a:gs pos="10000">
                      <a:srgbClr val="F8F8F8"/>
                    </a:gs>
                  </a:gsLst>
                  <a:lin ang="5400000" scaled="0"/>
                </a:gradFill>
              </a:rPr>
              <a:t>WS 2016</a:t>
            </a:r>
          </a:p>
        </p:txBody>
      </p:sp>
      <p:sp>
        <p:nvSpPr>
          <p:cNvPr id="12" name="Rectangle 11"/>
          <p:cNvSpPr/>
          <p:nvPr/>
        </p:nvSpPr>
        <p:spPr bwMode="auto">
          <a:xfrm>
            <a:off x="12944746" y="6297215"/>
            <a:ext cx="1656184" cy="7200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dirty="0">
                <a:gradFill>
                  <a:gsLst>
                    <a:gs pos="5439">
                      <a:srgbClr val="F8F8F8"/>
                    </a:gs>
                    <a:gs pos="10000">
                      <a:srgbClr val="F8F8F8"/>
                    </a:gs>
                  </a:gsLst>
                  <a:lin ang="5400000" scaled="0"/>
                </a:gradFill>
              </a:rPr>
              <a:t>Linux</a:t>
            </a:r>
          </a:p>
        </p:txBody>
      </p:sp>
      <p:sp>
        <p:nvSpPr>
          <p:cNvPr id="13" name="Rectangle 12"/>
          <p:cNvSpPr/>
          <p:nvPr/>
        </p:nvSpPr>
        <p:spPr bwMode="auto">
          <a:xfrm>
            <a:off x="1296715" y="6513240"/>
            <a:ext cx="7056784" cy="648072"/>
          </a:xfrm>
          <a:prstGeom prst="rect">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dirty="0">
                <a:gradFill>
                  <a:gsLst>
                    <a:gs pos="5439">
                      <a:srgbClr val="F8F8F8"/>
                    </a:gs>
                    <a:gs pos="10000">
                      <a:srgbClr val="F8F8F8"/>
                    </a:gs>
                  </a:gsLst>
                  <a:lin ang="5400000" scaled="0"/>
                </a:gradFill>
              </a:rPr>
              <a:t>Container Engine</a:t>
            </a:r>
          </a:p>
        </p:txBody>
      </p:sp>
    </p:spTree>
    <p:extLst>
      <p:ext uri="{BB962C8B-B14F-4D97-AF65-F5344CB8AC3E}">
        <p14:creationId xmlns:p14="http://schemas.microsoft.com/office/powerpoint/2010/main" val="269638893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86" y="0"/>
            <a:ext cx="17376616" cy="960003"/>
          </a:xfrm>
          <a:prstGeom prst="rect">
            <a:avLst/>
          </a:prstGeom>
          <a:noFill/>
          <a:ln>
            <a:noFill/>
          </a:ln>
        </p:spPr>
        <p:txBody>
          <a:bodyPr vert="horz" wrap="square" lIns="182856" tIns="182856" rIns="182856" bIns="182856" rtlCol="0" anchor="ctr" anchorCtr="0">
            <a:noAutofit/>
          </a:bodyPr>
          <a:lstStyle/>
          <a:p>
            <a:r>
              <a:rPr lang="en-US" sz="6000" dirty="0">
                <a:solidFill>
                  <a:schemeClr val="accent5">
                    <a:lumMod val="75000"/>
                  </a:schemeClr>
                </a:solidFill>
                <a:latin typeface="Novecento sans wide Book" pitchFamily="50" charset="-94"/>
              </a:rPr>
              <a:t>	 VMs vs. Containers</a:t>
            </a:r>
            <a:endParaRPr lang="tr-TR" sz="6000" dirty="0">
              <a:solidFill>
                <a:schemeClr val="accent5">
                  <a:lumMod val="75000"/>
                </a:schemeClr>
              </a:solidFill>
              <a:latin typeface="Novecento sans wide Book" pitchFamily="50" charset="-94"/>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142431115"/>
              </p:ext>
            </p:extLst>
          </p:nvPr>
        </p:nvGraphicFramePr>
        <p:xfrm>
          <a:off x="2916896" y="2474635"/>
          <a:ext cx="12457383" cy="5340905"/>
        </p:xfrm>
        <a:graphic>
          <a:graphicData uri="http://schemas.openxmlformats.org/drawingml/2006/table">
            <a:tbl>
              <a:tblPr firstRow="1" bandRow="1">
                <a:tableStyleId>{5C22544A-7EE6-4342-B048-85BDC9FD1C3A}</a:tableStyleId>
              </a:tblPr>
              <a:tblGrid>
                <a:gridCol w="4152461">
                  <a:extLst>
                    <a:ext uri="{9D8B030D-6E8A-4147-A177-3AD203B41FA5}">
                      <a16:colId xmlns:a16="http://schemas.microsoft.com/office/drawing/2014/main" val="1150739972"/>
                    </a:ext>
                  </a:extLst>
                </a:gridCol>
                <a:gridCol w="4152461">
                  <a:extLst>
                    <a:ext uri="{9D8B030D-6E8A-4147-A177-3AD203B41FA5}">
                      <a16:colId xmlns:a16="http://schemas.microsoft.com/office/drawing/2014/main" val="1523911190"/>
                    </a:ext>
                  </a:extLst>
                </a:gridCol>
                <a:gridCol w="4152461">
                  <a:extLst>
                    <a:ext uri="{9D8B030D-6E8A-4147-A177-3AD203B41FA5}">
                      <a16:colId xmlns:a16="http://schemas.microsoft.com/office/drawing/2014/main" val="2435999387"/>
                    </a:ext>
                  </a:extLst>
                </a:gridCol>
              </a:tblGrid>
              <a:tr h="844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normalizeH="0" baseline="0" dirty="0">
                        <a:ln>
                          <a:noFill/>
                        </a:ln>
                        <a:solidFill>
                          <a:schemeClr val="bg1"/>
                        </a:solidFill>
                        <a:effectLst/>
                        <a:latin typeface="Gill Sans"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normalizeH="0" baseline="0" dirty="0">
                          <a:ln>
                            <a:noFill/>
                          </a:ln>
                          <a:effectLst/>
                        </a:rPr>
                        <a:t>VMs</a:t>
                      </a:r>
                      <a:endParaRPr kumimoji="0" lang="en-US" sz="3200" b="1" i="0" u="none" strike="noStrike" kern="1200" cap="none" normalizeH="0" baseline="0" dirty="0">
                        <a:ln>
                          <a:noFill/>
                        </a:ln>
                        <a:solidFill>
                          <a:schemeClr val="bg1"/>
                        </a:solidFill>
                        <a:effectLst/>
                        <a:latin typeface="Gill Sans"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normalizeH="0" baseline="0" dirty="0">
                          <a:ln>
                            <a:noFill/>
                          </a:ln>
                          <a:effectLst/>
                        </a:rPr>
                        <a:t>Containers</a:t>
                      </a:r>
                      <a:endParaRPr kumimoji="0" lang="en-US" sz="3200" b="1" i="0" u="none" strike="noStrike" kern="1200" cap="none" normalizeH="0" baseline="0" dirty="0">
                        <a:ln>
                          <a:noFill/>
                        </a:ln>
                        <a:solidFill>
                          <a:schemeClr val="bg1"/>
                        </a:solidFill>
                        <a:effectLst/>
                        <a:latin typeface="Gill Sans" charset="0"/>
                      </a:endParaRPr>
                    </a:p>
                  </a:txBody>
                  <a:tcPr anchor="ctr"/>
                </a:tc>
                <a:extLst>
                  <a:ext uri="{0D108BD9-81ED-4DB2-BD59-A6C34878D82A}">
                    <a16:rowId xmlns:a16="http://schemas.microsoft.com/office/drawing/2014/main" val="3044803344"/>
                  </a:ext>
                </a:extLst>
              </a:tr>
              <a:tr h="11241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u="none" strike="noStrike" kern="1200" cap="none" normalizeH="0" baseline="0" dirty="0">
                          <a:ln>
                            <a:noFill/>
                          </a:ln>
                          <a:effectLst/>
                        </a:rPr>
                        <a:t>Security</a:t>
                      </a:r>
                      <a:endParaRPr kumimoji="0" lang="en-US" sz="3200" b="1" i="0" u="none" strike="noStrike" kern="1200" cap="none" normalizeH="0" baseline="0" dirty="0">
                        <a:ln>
                          <a:noFill/>
                        </a:ln>
                        <a:solidFill>
                          <a:schemeClr val="tx1"/>
                        </a:solidFill>
                        <a:effectLst/>
                        <a:latin typeface="Gill Sans"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normalizeH="0" baseline="0" dirty="0">
                          <a:ln>
                            <a:noFill/>
                          </a:ln>
                          <a:effectLst/>
                        </a:rPr>
                        <a:t>More isolated</a:t>
                      </a:r>
                      <a:endParaRPr kumimoji="0" lang="en-US" sz="3200" b="1" i="0" u="none" strike="noStrike" kern="1200" cap="none" normalizeH="0" baseline="0" dirty="0">
                        <a:ln>
                          <a:noFill/>
                        </a:ln>
                        <a:solidFill>
                          <a:schemeClr val="bg1"/>
                        </a:solidFill>
                        <a:effectLst/>
                        <a:latin typeface="Gill Sans"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normalizeH="0" baseline="0" dirty="0">
                          <a:ln>
                            <a:noFill/>
                          </a:ln>
                          <a:effectLst/>
                        </a:rPr>
                        <a:t>Less isolated</a:t>
                      </a:r>
                      <a:endParaRPr kumimoji="0" lang="en-US" sz="3200" b="1" i="0" u="none" strike="noStrike" kern="1200" cap="none" normalizeH="0" baseline="0" dirty="0">
                        <a:ln>
                          <a:noFill/>
                        </a:ln>
                        <a:solidFill>
                          <a:schemeClr val="bg1"/>
                        </a:solidFill>
                        <a:effectLst/>
                        <a:latin typeface="Gill Sans" charset="0"/>
                        <a:ea typeface="+mn-ea"/>
                        <a:cs typeface="+mn-cs"/>
                      </a:endParaRPr>
                    </a:p>
                  </a:txBody>
                  <a:tcPr anchor="ctr"/>
                </a:tc>
                <a:extLst>
                  <a:ext uri="{0D108BD9-81ED-4DB2-BD59-A6C34878D82A}">
                    <a16:rowId xmlns:a16="http://schemas.microsoft.com/office/drawing/2014/main" val="2845604762"/>
                  </a:ext>
                </a:extLst>
              </a:tr>
              <a:tr h="11241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u="none" strike="noStrike" kern="1200" cap="none" normalizeH="0" baseline="0" dirty="0">
                          <a:ln>
                            <a:noFill/>
                          </a:ln>
                          <a:solidFill>
                            <a:schemeClr val="dk1"/>
                          </a:solidFill>
                          <a:effectLst/>
                          <a:latin typeface="+mn-lt"/>
                          <a:ea typeface="+mn-ea"/>
                          <a:cs typeface="+mn-cs"/>
                        </a:rPr>
                        <a:t>Size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normalizeH="0" baseline="0" dirty="0">
                          <a:ln>
                            <a:noFill/>
                          </a:ln>
                          <a:solidFill>
                            <a:schemeClr val="dk1"/>
                          </a:solidFill>
                          <a:effectLst/>
                          <a:latin typeface="+mn-lt"/>
                          <a:ea typeface="+mn-ea"/>
                          <a:cs typeface="+mn-cs"/>
                        </a:rPr>
                        <a:t> GBs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normalizeH="0" baseline="0" dirty="0">
                          <a:ln>
                            <a:noFill/>
                          </a:ln>
                          <a:solidFill>
                            <a:schemeClr val="dk1"/>
                          </a:solidFill>
                          <a:effectLst/>
                          <a:latin typeface="+mn-lt"/>
                          <a:ea typeface="+mn-ea"/>
                          <a:cs typeface="+mn-cs"/>
                        </a:rPr>
                        <a:t>MBs</a:t>
                      </a:r>
                    </a:p>
                  </a:txBody>
                  <a:tcPr anchor="ctr"/>
                </a:tc>
                <a:extLst>
                  <a:ext uri="{0D108BD9-81ED-4DB2-BD59-A6C34878D82A}">
                    <a16:rowId xmlns:a16="http://schemas.microsoft.com/office/drawing/2014/main" val="2158664428"/>
                  </a:ext>
                </a:extLst>
              </a:tr>
              <a:tr h="11241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u="none" strike="noStrike" kern="1200" cap="none" normalizeH="0" baseline="0" dirty="0">
                          <a:ln>
                            <a:noFill/>
                          </a:ln>
                          <a:solidFill>
                            <a:schemeClr val="dk1"/>
                          </a:solidFill>
                          <a:effectLst/>
                          <a:latin typeface="+mn-lt"/>
                          <a:ea typeface="+mn-ea"/>
                          <a:cs typeface="+mn-cs"/>
                        </a:rPr>
                        <a:t>Provision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normalizeH="0" baseline="0" dirty="0">
                          <a:ln>
                            <a:noFill/>
                          </a:ln>
                          <a:solidFill>
                            <a:schemeClr val="dk1"/>
                          </a:solidFill>
                          <a:effectLst/>
                          <a:latin typeface="+mn-lt"/>
                          <a:ea typeface="+mn-ea"/>
                          <a:cs typeface="+mn-cs"/>
                        </a:rPr>
                        <a:t>Mins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normalizeH="0" baseline="0" dirty="0">
                          <a:ln>
                            <a:noFill/>
                          </a:ln>
                          <a:solidFill>
                            <a:schemeClr val="dk1"/>
                          </a:solidFill>
                          <a:effectLst/>
                          <a:latin typeface="+mn-lt"/>
                          <a:ea typeface="+mn-ea"/>
                          <a:cs typeface="+mn-cs"/>
                        </a:rPr>
                        <a:t>Secs</a:t>
                      </a:r>
                    </a:p>
                  </a:txBody>
                  <a:tcPr anchor="ctr"/>
                </a:tc>
                <a:extLst>
                  <a:ext uri="{0D108BD9-81ED-4DB2-BD59-A6C34878D82A}">
                    <a16:rowId xmlns:a16="http://schemas.microsoft.com/office/drawing/2014/main" val="3005805754"/>
                  </a:ext>
                </a:extLst>
              </a:tr>
              <a:tr h="11241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u="none" strike="noStrike" kern="1200" cap="none" normalizeH="0" baseline="0" dirty="0">
                          <a:ln>
                            <a:noFill/>
                          </a:ln>
                          <a:solidFill>
                            <a:schemeClr val="dk1"/>
                          </a:solidFill>
                          <a:effectLst/>
                          <a:latin typeface="+mn-lt"/>
                          <a:ea typeface="+mn-ea"/>
                          <a:cs typeface="+mn-cs"/>
                        </a:rPr>
                        <a:t>OS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normalizeH="0" baseline="0" dirty="0">
                          <a:ln>
                            <a:noFill/>
                          </a:ln>
                          <a:solidFill>
                            <a:schemeClr val="dk1"/>
                          </a:solidFill>
                          <a:effectLst/>
                          <a:latin typeface="+mn-lt"/>
                          <a:ea typeface="+mn-ea"/>
                          <a:cs typeface="+mn-cs"/>
                        </a:rPr>
                        <a:t>More flexible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normalizeH="0" baseline="0" dirty="0">
                          <a:ln>
                            <a:noFill/>
                          </a:ln>
                          <a:solidFill>
                            <a:schemeClr val="dk1"/>
                          </a:solidFill>
                          <a:effectLst/>
                          <a:latin typeface="+mn-lt"/>
                          <a:ea typeface="+mn-ea"/>
                          <a:cs typeface="+mn-cs"/>
                        </a:rPr>
                        <a:t>Less flexible</a:t>
                      </a:r>
                    </a:p>
                  </a:txBody>
                  <a:tcPr anchor="ctr"/>
                </a:tc>
                <a:extLst>
                  <a:ext uri="{0D108BD9-81ED-4DB2-BD59-A6C34878D82A}">
                    <a16:rowId xmlns:a16="http://schemas.microsoft.com/office/drawing/2014/main" val="2863830833"/>
                  </a:ext>
                </a:extLst>
              </a:tr>
            </a:tbl>
          </a:graphicData>
        </a:graphic>
      </p:graphicFrame>
    </p:spTree>
    <p:extLst>
      <p:ext uri="{BB962C8B-B14F-4D97-AF65-F5344CB8AC3E}">
        <p14:creationId xmlns:p14="http://schemas.microsoft.com/office/powerpoint/2010/main" val="227678767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96542" y="2823852"/>
            <a:ext cx="10585176"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Contents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8" name="Picture 1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50443" y="8925129"/>
            <a:ext cx="1080120" cy="972486"/>
          </a:xfrm>
          <a:prstGeom prst="rect">
            <a:avLst/>
          </a:prstGeom>
        </p:spPr>
      </p:pic>
      <p:sp>
        <p:nvSpPr>
          <p:cNvPr id="56" name="TextBox 55"/>
          <p:cNvSpPr txBox="1"/>
          <p:nvPr/>
        </p:nvSpPr>
        <p:spPr>
          <a:xfrm>
            <a:off x="1872779" y="3472828"/>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The Solution</a:t>
            </a:r>
          </a:p>
        </p:txBody>
      </p:sp>
      <p:sp>
        <p:nvSpPr>
          <p:cNvPr id="2" name="TextBox 1"/>
          <p:cNvSpPr txBox="1"/>
          <p:nvPr/>
        </p:nvSpPr>
        <p:spPr>
          <a:xfrm>
            <a:off x="1872779" y="2861068"/>
            <a:ext cx="10081120" cy="584775"/>
          </a:xfrm>
          <a:prstGeom prst="rect">
            <a:avLst/>
          </a:prstGeom>
          <a:noFill/>
        </p:spPr>
        <p:txBody>
          <a:bodyPr wrap="square" rtlCol="0">
            <a:spAutoFit/>
          </a:bodyPr>
          <a:lstStyle/>
          <a:p>
            <a:r>
              <a:rPr lang="tr-TR" b="1" dirty="0">
                <a:solidFill>
                  <a:schemeClr val="bg1"/>
                </a:solidFill>
                <a:latin typeface="Novecento sans wide Book" pitchFamily="50" charset="-94"/>
                <a:cs typeface="Klavika" panose="020B0706030404030204" pitchFamily="34" charset="0"/>
              </a:rPr>
              <a:t>The challenge</a:t>
            </a: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918119" y="4781284"/>
            <a:ext cx="15769752" cy="584775"/>
          </a:xfrm>
          <a:prstGeom prst="rect">
            <a:avLst/>
          </a:prstGeom>
          <a:noFill/>
        </p:spPr>
        <p:txBody>
          <a:bodyPr wrap="square" rtlCol="0">
            <a:spAutoFit/>
          </a:bodyPr>
          <a:lstStyle/>
          <a:p>
            <a:r>
              <a:rPr lang="en-GB" dirty="0">
                <a:solidFill>
                  <a:schemeClr val="accent5">
                    <a:lumMod val="75000"/>
                  </a:schemeClr>
                </a:solidFill>
                <a:latin typeface="Novecento sans wide Book" pitchFamily="50" charset="-94"/>
                <a:cs typeface="Klavika" panose="020B0706030404030204" pitchFamily="34" charset="0"/>
              </a:rPr>
              <a:t>What is Docker and Why people care: Separation of Concerns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96542" y="5433487"/>
            <a:ext cx="15769752" cy="584775"/>
          </a:xfrm>
          <a:prstGeom prst="rect">
            <a:avLst/>
          </a:prstGeom>
          <a:noFill/>
        </p:spPr>
        <p:txBody>
          <a:bodyPr wrap="square" rtlCol="0">
            <a:spAutoFit/>
          </a:bodyPr>
          <a:lstStyle/>
          <a:p>
            <a:r>
              <a:rPr lang="en-US" dirty="0">
                <a:solidFill>
                  <a:schemeClr val="accent5">
                    <a:lumMod val="75000"/>
                  </a:schemeClr>
                </a:solidFill>
                <a:latin typeface="Novecento sans wide Book" pitchFamily="50" charset="-94"/>
                <a:cs typeface="Klavika" panose="020B0706030404030204" pitchFamily="34" charset="0"/>
              </a:rPr>
              <a:t>Why</a:t>
            </a:r>
            <a:r>
              <a:rPr lang="tr-TR" dirty="0">
                <a:solidFill>
                  <a:schemeClr val="accent5">
                    <a:lumMod val="75000"/>
                  </a:schemeClr>
                </a:solidFill>
                <a:latin typeface="Novecento sans wide Book" pitchFamily="50" charset="-94"/>
                <a:cs typeface="Klavika" panose="020B0706030404030204" pitchFamily="34" charset="0"/>
              </a:rPr>
              <a:t> They Work?</a:t>
            </a: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1451312" y="626814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918767" y="411347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Containers vs. VMs </a:t>
            </a:r>
          </a:p>
        </p:txBody>
      </p:sp>
      <p:sp>
        <p:nvSpPr>
          <p:cNvPr id="70" name="TextBox 69"/>
          <p:cNvSpPr txBox="1"/>
          <p:nvPr/>
        </p:nvSpPr>
        <p:spPr>
          <a:xfrm>
            <a:off x="1872779" y="601826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a:t>
            </a:r>
            <a:r>
              <a:rPr lang="en-US" dirty="0">
                <a:solidFill>
                  <a:schemeClr val="accent5">
                    <a:lumMod val="75000"/>
                  </a:schemeClr>
                </a:solidFill>
                <a:latin typeface="Novecento sans wide Book" pitchFamily="50" charset="-94"/>
                <a:cs typeface="Klavika" panose="020B0706030404030204" pitchFamily="34" charset="0"/>
              </a:rPr>
              <a:t> C</a:t>
            </a:r>
            <a:r>
              <a:rPr lang="tr-TR" dirty="0">
                <a:solidFill>
                  <a:schemeClr val="accent5">
                    <a:lumMod val="75000"/>
                  </a:schemeClr>
                </a:solidFill>
                <a:latin typeface="Novecento sans wide Book" pitchFamily="50" charset="-94"/>
                <a:cs typeface="Klavika" panose="020B0706030404030204" pitchFamily="34" charset="0"/>
              </a:rPr>
              <a:t>omponents</a:t>
            </a:r>
          </a:p>
        </p:txBody>
      </p:sp>
      <p:sp>
        <p:nvSpPr>
          <p:cNvPr id="71" name="Oval 70"/>
          <p:cNvSpPr/>
          <p:nvPr/>
        </p:nvSpPr>
        <p:spPr>
          <a:xfrm>
            <a:off x="1451312" y="689668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1451312" y="754650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872779" y="6630022"/>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Docker Architecture</a:t>
            </a:r>
          </a:p>
        </p:txBody>
      </p:sp>
      <p:sp>
        <p:nvSpPr>
          <p:cNvPr id="74" name="TextBox 73"/>
          <p:cNvSpPr txBox="1"/>
          <p:nvPr/>
        </p:nvSpPr>
        <p:spPr>
          <a:xfrm>
            <a:off x="1872779" y="791131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Ecosystem</a:t>
            </a:r>
          </a:p>
        </p:txBody>
      </p:sp>
      <p:sp>
        <p:nvSpPr>
          <p:cNvPr id="22" name="Oval 21"/>
          <p:cNvSpPr/>
          <p:nvPr/>
        </p:nvSpPr>
        <p:spPr>
          <a:xfrm>
            <a:off x="1451312" y="811014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43935" y="7299553"/>
            <a:ext cx="15769752" cy="584775"/>
          </a:xfrm>
          <a:prstGeom prst="rect">
            <a:avLst/>
          </a:prstGeom>
          <a:noFill/>
        </p:spPr>
        <p:txBody>
          <a:bodyPr wrap="square" rtlCol="0">
            <a:spAutoFit/>
          </a:bodyPr>
          <a:lstStyle/>
          <a:p>
            <a:r>
              <a:rPr lang="tr-TR" dirty="0">
                <a:solidFill>
                  <a:schemeClr val="accent5">
                    <a:lumMod val="75000"/>
                  </a:schemeClr>
                </a:solidFill>
                <a:latin typeface="Novecento sans wide Book" pitchFamily="50" charset="-94"/>
                <a:cs typeface="Klavika" panose="020B0706030404030204" pitchFamily="34" charset="0"/>
              </a:rPr>
              <a:t>Use Cases</a:t>
            </a:r>
          </a:p>
        </p:txBody>
      </p:sp>
    </p:spTree>
    <p:extLst>
      <p:ext uri="{BB962C8B-B14F-4D97-AF65-F5344CB8AC3E}">
        <p14:creationId xmlns:p14="http://schemas.microsoft.com/office/powerpoint/2010/main" val="27261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GB" sz="6000" dirty="0">
                <a:solidFill>
                  <a:schemeClr val="accent5">
                    <a:lumMod val="75000"/>
                  </a:schemeClr>
                </a:solidFill>
                <a:latin typeface="Novecento sans wide Book" pitchFamily="50" charset="-94"/>
                <a:cs typeface="Klavika" panose="020B0706030404030204" pitchFamily="34" charset="0"/>
              </a:rPr>
              <a:t>What is Docker and Why people care</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1466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48643" y="2400300"/>
            <a:ext cx="11687571" cy="6791325"/>
          </a:xfrm>
        </p:spPr>
        <p:txBody>
          <a:bodyPr>
            <a:normAutofit/>
          </a:bodyPr>
          <a:lstStyle/>
          <a:p>
            <a:pPr marL="512060" indent="-512060">
              <a:tabLst>
                <a:tab pos="940759" algn="l"/>
              </a:tabLst>
            </a:pPr>
            <a:r>
              <a:rPr lang="en-US" dirty="0">
                <a:solidFill>
                  <a:srgbClr val="31859C"/>
                </a:solidFill>
              </a:rPr>
              <a:t>Docker is “a platform for developers and sysadmins to develop, ship, and run applications”, based on containers.</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is open-source, mainly created in Go and originally on top of libvirt and LXC.</a:t>
            </a:r>
            <a:br>
              <a:rPr lang="en-US" dirty="0">
                <a:solidFill>
                  <a:srgbClr val="31859C"/>
                </a:solidFill>
              </a:rPr>
            </a:br>
            <a:endParaRPr lang="en-US" dirty="0">
              <a:solidFill>
                <a:srgbClr val="31859C"/>
              </a:solidFill>
            </a:endParaRPr>
          </a:p>
          <a:p>
            <a:pPr marL="512060" indent="-512060">
              <a:tabLst>
                <a:tab pos="940759" algn="l"/>
              </a:tabLst>
            </a:pPr>
            <a:r>
              <a:rPr lang="en-US" dirty="0">
                <a:solidFill>
                  <a:srgbClr val="31859C"/>
                </a:solidFill>
              </a:rPr>
              <a:t>Docker simplifies and standardizes the creation and management of containers.</a:t>
            </a:r>
            <a:endParaRPr lang="en-GB"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is Docker?</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08962" y="2400300"/>
            <a:ext cx="5682213" cy="4397976"/>
          </a:xfrm>
          <a:prstGeom prst="rect">
            <a:avLst/>
          </a:prstGeom>
        </p:spPr>
      </p:pic>
    </p:spTree>
    <p:extLst>
      <p:ext uri="{BB962C8B-B14F-4D97-AF65-F5344CB8AC3E}">
        <p14:creationId xmlns:p14="http://schemas.microsoft.com/office/powerpoint/2010/main" val="252286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8" y="696"/>
            <a:ext cx="18370183" cy="10287326"/>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6918237" y="9491064"/>
            <a:ext cx="870627" cy="513616"/>
          </a:xfrm>
          <a:prstGeom prst="rect">
            <a:avLst/>
          </a:prstGeom>
          <a:noFill/>
          <a:ln>
            <a:noFill/>
          </a:ln>
        </p:spPr>
      </p:pic>
    </p:spTree>
    <p:extLst>
      <p:ext uri="{BB962C8B-B14F-4D97-AF65-F5344CB8AC3E}">
        <p14:creationId xmlns:p14="http://schemas.microsoft.com/office/powerpoint/2010/main" val="361568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619" y="1783290"/>
            <a:ext cx="16658278" cy="8941312"/>
          </a:xfrm>
        </p:spPr>
        <p:txBody>
          <a:bodyPr>
            <a:normAutofit/>
          </a:bodyPr>
          <a:lstStyle/>
          <a:p>
            <a:pPr>
              <a:lnSpc>
                <a:spcPct val="80000"/>
              </a:lnSpc>
              <a:tabLst>
                <a:tab pos="940759" algn="l"/>
              </a:tabLst>
            </a:pPr>
            <a:r>
              <a:rPr lang="en-US" sz="3600" b="1" dirty="0">
                <a:solidFill>
                  <a:schemeClr val="accent1">
                    <a:lumMod val="75000"/>
                  </a:schemeClr>
                </a:solidFill>
              </a:rPr>
              <a:t>Build once, run anywhere</a:t>
            </a:r>
          </a:p>
          <a:p>
            <a:pPr marL="512060" indent="-512060">
              <a:tabLst>
                <a:tab pos="940759" algn="l"/>
              </a:tabLst>
            </a:pPr>
            <a:endParaRPr lang="en-US" sz="3600" dirty="0">
              <a:solidFill>
                <a:schemeClr val="bg1"/>
              </a:solidFill>
            </a:endParaRPr>
          </a:p>
          <a:p>
            <a:pPr lvl="1">
              <a:tabLst>
                <a:tab pos="940759" algn="l"/>
              </a:tabLst>
            </a:pPr>
            <a:r>
              <a:rPr lang="en-US" sz="3200" dirty="0">
                <a:solidFill>
                  <a:schemeClr val="tx1">
                    <a:lumMod val="50000"/>
                    <a:lumOff val="50000"/>
                  </a:schemeClr>
                </a:solidFill>
              </a:rPr>
              <a:t>A clean, safe, hygienic and portable runtime environment for your app.</a:t>
            </a:r>
          </a:p>
          <a:p>
            <a:pPr lvl="1">
              <a:tabLst>
                <a:tab pos="940759" algn="l"/>
              </a:tabLst>
            </a:pPr>
            <a:endParaRPr lang="ar-SY" sz="3200" dirty="0">
              <a:solidFill>
                <a:schemeClr val="tx1">
                  <a:lumMod val="50000"/>
                  <a:lumOff val="50000"/>
                </a:schemeClr>
              </a:solidFill>
            </a:endParaRPr>
          </a:p>
          <a:p>
            <a:pPr lvl="1">
              <a:tabLst>
                <a:tab pos="940759" algn="l"/>
              </a:tabLst>
            </a:pPr>
            <a:r>
              <a:rPr lang="en-US" sz="3200" dirty="0">
                <a:solidFill>
                  <a:schemeClr val="tx1">
                    <a:lumMod val="50000"/>
                    <a:lumOff val="50000"/>
                  </a:schemeClr>
                </a:solidFill>
              </a:rPr>
              <a:t>No worries about missing dependencies, packages and other pain points during subsequent deployments.</a:t>
            </a:r>
          </a:p>
          <a:p>
            <a:pPr lvl="1">
              <a:tabLst>
                <a:tab pos="940759" algn="l"/>
              </a:tabLst>
            </a:pPr>
            <a:endParaRPr lang="en-US" sz="3200" dirty="0">
              <a:solidFill>
                <a:schemeClr val="tx1">
                  <a:lumMod val="50000"/>
                  <a:lumOff val="50000"/>
                </a:schemeClr>
              </a:solidFill>
            </a:endParaRPr>
          </a:p>
          <a:p>
            <a:pPr lvl="1">
              <a:tabLst>
                <a:tab pos="940759" algn="l"/>
              </a:tabLst>
            </a:pPr>
            <a:r>
              <a:rPr lang="en-US" sz="3200" dirty="0">
                <a:solidFill>
                  <a:schemeClr val="tx1">
                    <a:lumMod val="50000"/>
                    <a:lumOff val="50000"/>
                  </a:schemeClr>
                </a:solidFill>
              </a:rPr>
              <a:t>Run each app in its own isolated container,  so you can run various versions of libraries and other dependencies for each app without worrying.</a:t>
            </a:r>
            <a:endParaRPr lang="ar-SY" sz="3200" dirty="0">
              <a:solidFill>
                <a:schemeClr val="tx1">
                  <a:lumMod val="50000"/>
                  <a:lumOff val="50000"/>
                </a:schemeClr>
              </a:solidFill>
            </a:endParaRPr>
          </a:p>
          <a:p>
            <a:pPr marL="457200" lvl="1" indent="0">
              <a:buNone/>
              <a:tabLst>
                <a:tab pos="940759" algn="l"/>
              </a:tabLst>
            </a:pPr>
            <a:endParaRPr lang="ar-SY" sz="3200" dirty="0">
              <a:solidFill>
                <a:schemeClr val="tx1">
                  <a:lumMod val="50000"/>
                  <a:lumOff val="50000"/>
                </a:schemeClr>
              </a:solidFill>
            </a:endParaRPr>
          </a:p>
          <a:p>
            <a:pPr lvl="1">
              <a:tabLst>
                <a:tab pos="940759" algn="l"/>
              </a:tabLst>
            </a:pPr>
            <a:r>
              <a:rPr lang="en-US" sz="3200" dirty="0">
                <a:solidFill>
                  <a:schemeClr val="tx1">
                    <a:lumMod val="50000"/>
                    <a:lumOff val="50000"/>
                  </a:schemeClr>
                </a:solidFill>
              </a:rPr>
              <a:t>Automate testing, integration, packaging…anything you can script.</a:t>
            </a:r>
          </a:p>
          <a:p>
            <a:pPr marL="457200" lvl="1" indent="0">
              <a:buNone/>
              <a:tabLst>
                <a:tab pos="940759" algn="l"/>
              </a:tabLst>
            </a:pPr>
            <a:endParaRPr lang="en-US" sz="3200" dirty="0">
              <a:solidFill>
                <a:schemeClr val="tx1">
                  <a:lumMod val="50000"/>
                  <a:lumOff val="50000"/>
                </a:schemeClr>
              </a:solidFill>
            </a:endParaRPr>
          </a:p>
          <a:p>
            <a:pPr lvl="1">
              <a:tabLst>
                <a:tab pos="940759" algn="l"/>
              </a:tabLst>
            </a:pPr>
            <a:r>
              <a:rPr lang="en-US" sz="3200" dirty="0">
                <a:solidFill>
                  <a:schemeClr val="tx1">
                    <a:lumMod val="50000"/>
                    <a:lumOff val="50000"/>
                  </a:schemeClr>
                </a:solidFill>
              </a:rPr>
              <a:t>Reduce/eliminate concerns about compatibility on different platforms, either your own or your customers. </a:t>
            </a:r>
          </a:p>
          <a:p>
            <a:pPr marL="457200" lvl="1" indent="0">
              <a:buNone/>
              <a:tabLst>
                <a:tab pos="940759" algn="l"/>
              </a:tabLst>
            </a:pPr>
            <a:endParaRPr lang="ar-SY" sz="3200" dirty="0">
              <a:solidFill>
                <a:srgbClr val="31859C"/>
              </a:solidFill>
            </a:endParaRPr>
          </a:p>
          <a:p>
            <a:pPr lvl="1">
              <a:tabLst>
                <a:tab pos="940759" algn="l"/>
              </a:tabLst>
            </a:pPr>
            <a:endParaRPr lang="en-US" sz="3200" dirty="0">
              <a:solidFill>
                <a:srgbClr val="31859C"/>
              </a:solidFill>
            </a:endParaRPr>
          </a:p>
          <a:p>
            <a:pPr marL="685919" lvl="1" indent="0">
              <a:buNone/>
              <a:tabLst>
                <a:tab pos="940759" algn="l"/>
              </a:tabLst>
            </a:pPr>
            <a:endParaRPr lang="en-US" dirty="0">
              <a:solidFill>
                <a:srgbClr val="31859C"/>
              </a:solidFill>
            </a:endParaRPr>
          </a:p>
          <a:p>
            <a:pPr marL="685919" lvl="1" indent="0">
              <a:buNone/>
              <a:tabLst>
                <a:tab pos="940759" algn="l"/>
              </a:tabLst>
            </a:pPr>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Developers Care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97087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619" y="1852080"/>
            <a:ext cx="16658278" cy="7364771"/>
          </a:xfrm>
        </p:spPr>
        <p:txBody>
          <a:bodyPr>
            <a:normAutofit fontScale="92500" lnSpcReduction="20000"/>
          </a:bodyPr>
          <a:lstStyle/>
          <a:p>
            <a:r>
              <a:rPr lang="ar-SY" sz="3600" b="1" dirty="0">
                <a:solidFill>
                  <a:schemeClr val="accent1">
                    <a:lumMod val="75000"/>
                  </a:schemeClr>
                </a:solidFill>
              </a:rPr>
              <a:t> </a:t>
            </a:r>
            <a:r>
              <a:rPr lang="en-US" sz="3900" b="1" dirty="0">
                <a:solidFill>
                  <a:schemeClr val="accent1">
                    <a:lumMod val="75000"/>
                  </a:schemeClr>
                </a:solidFill>
              </a:rPr>
              <a:t>Configure once, run anything</a:t>
            </a:r>
          </a:p>
          <a:p>
            <a:pPr marL="0" indent="0">
              <a:buNone/>
            </a:pPr>
            <a:endParaRPr lang="en-US" sz="3600" dirty="0">
              <a:solidFill>
                <a:srgbClr val="31859C"/>
              </a:solidFill>
            </a:endParaRPr>
          </a:p>
          <a:p>
            <a:pPr lvl="1"/>
            <a:r>
              <a:rPr lang="en-US" sz="3500" dirty="0">
                <a:solidFill>
                  <a:schemeClr val="tx1">
                    <a:lumMod val="50000"/>
                    <a:lumOff val="50000"/>
                  </a:schemeClr>
                </a:solidFill>
              </a:rPr>
              <a:t>Make the entire lifecycle more efficient, consistent, and repeatable.</a:t>
            </a:r>
          </a:p>
          <a:p>
            <a:pPr lvl="1"/>
            <a:endParaRPr lang="en-US" sz="3500" dirty="0">
              <a:solidFill>
                <a:schemeClr val="tx1">
                  <a:lumMod val="50000"/>
                  <a:lumOff val="50000"/>
                </a:schemeClr>
              </a:solidFill>
            </a:endParaRPr>
          </a:p>
          <a:p>
            <a:pPr lvl="1"/>
            <a:r>
              <a:rPr lang="en-US" sz="3500" dirty="0">
                <a:solidFill>
                  <a:schemeClr val="tx1">
                    <a:lumMod val="50000"/>
                    <a:lumOff val="50000"/>
                  </a:schemeClr>
                </a:solidFill>
              </a:rPr>
              <a:t>Increase the quality of code produced by developers. </a:t>
            </a:r>
          </a:p>
          <a:p>
            <a:pPr lvl="1"/>
            <a:endParaRPr lang="en-US" sz="3500" dirty="0">
              <a:solidFill>
                <a:schemeClr val="tx1">
                  <a:lumMod val="50000"/>
                  <a:lumOff val="50000"/>
                </a:schemeClr>
              </a:solidFill>
            </a:endParaRPr>
          </a:p>
          <a:p>
            <a:pPr lvl="1"/>
            <a:r>
              <a:rPr lang="en-US" sz="3500" dirty="0">
                <a:solidFill>
                  <a:schemeClr val="tx1">
                    <a:lumMod val="50000"/>
                    <a:lumOff val="50000"/>
                  </a:schemeClr>
                </a:solidFill>
              </a:rPr>
              <a:t>Eliminate inconsistencies between development, test, production, and customer environments.</a:t>
            </a:r>
            <a:endParaRPr lang="ar-SY" sz="3500" dirty="0">
              <a:solidFill>
                <a:schemeClr val="tx1">
                  <a:lumMod val="50000"/>
                  <a:lumOff val="50000"/>
                </a:schemeClr>
              </a:solidFill>
            </a:endParaRPr>
          </a:p>
          <a:p>
            <a:pPr marL="457200" lvl="1" indent="0">
              <a:buNone/>
            </a:pPr>
            <a:endParaRPr lang="ar-SY" sz="3500" dirty="0">
              <a:solidFill>
                <a:schemeClr val="tx1">
                  <a:lumMod val="50000"/>
                  <a:lumOff val="50000"/>
                </a:schemeClr>
              </a:solidFill>
            </a:endParaRPr>
          </a:p>
          <a:p>
            <a:pPr lvl="1"/>
            <a:r>
              <a:rPr lang="en-US" sz="3500" dirty="0">
                <a:solidFill>
                  <a:schemeClr val="tx1">
                    <a:lumMod val="50000"/>
                    <a:lumOff val="50000"/>
                  </a:schemeClr>
                </a:solidFill>
              </a:rPr>
              <a:t>Support segregation of duties.</a:t>
            </a:r>
          </a:p>
          <a:p>
            <a:pPr marL="457200" lvl="1" indent="0">
              <a:buNone/>
            </a:pPr>
            <a:endParaRPr lang="en-US" sz="3500" dirty="0">
              <a:solidFill>
                <a:schemeClr val="tx1">
                  <a:lumMod val="50000"/>
                  <a:lumOff val="50000"/>
                </a:schemeClr>
              </a:solidFill>
            </a:endParaRPr>
          </a:p>
          <a:p>
            <a:pPr lvl="1"/>
            <a:r>
              <a:rPr lang="en-US" sz="3500" dirty="0">
                <a:solidFill>
                  <a:schemeClr val="tx1">
                    <a:lumMod val="50000"/>
                    <a:lumOff val="50000"/>
                  </a:schemeClr>
                </a:solidFill>
              </a:rPr>
              <a:t>Significantly improves the speed and reliability of continuous deployment and continuous integration systems.</a:t>
            </a:r>
          </a:p>
          <a:p>
            <a:pPr marL="457200" lvl="1" indent="0">
              <a:buNone/>
            </a:pPr>
            <a:endParaRPr lang="en-US" sz="3500" dirty="0">
              <a:solidFill>
                <a:schemeClr val="tx1">
                  <a:lumMod val="50000"/>
                  <a:lumOff val="50000"/>
                </a:schemeClr>
              </a:solidFill>
            </a:endParaRPr>
          </a:p>
          <a:p>
            <a:pPr lvl="1"/>
            <a:r>
              <a:rPr lang="en-US" sz="3500" dirty="0">
                <a:solidFill>
                  <a:schemeClr val="tx1">
                    <a:lumMod val="50000"/>
                    <a:lumOff val="50000"/>
                  </a:schemeClr>
                </a:solidFill>
              </a:rPr>
              <a:t>Because the containers are so lightweight, address significant performance, costs, deployment, and portability issues normally associated with VMs.</a:t>
            </a:r>
          </a:p>
          <a:p>
            <a:pPr lvl="1"/>
            <a:endParaRPr lang="ar-SY" sz="3200" dirty="0">
              <a:solidFill>
                <a:srgbClr val="31859C"/>
              </a:solidFill>
            </a:endParaRPr>
          </a:p>
          <a:p>
            <a:pPr lvl="1"/>
            <a:endParaRPr lang="ar-SY" sz="3200" dirty="0">
              <a:solidFill>
                <a:srgbClr val="31859C"/>
              </a:solidFill>
            </a:endParaRPr>
          </a:p>
          <a:p>
            <a:pPr lvl="1"/>
            <a:endParaRPr lang="en-US" sz="3200" dirty="0">
              <a:solidFill>
                <a:srgbClr val="31859C"/>
              </a:solidFill>
            </a:endParaRPr>
          </a:p>
          <a:p>
            <a:pPr marL="457200" lvl="1" indent="0">
              <a:buNone/>
            </a:pPr>
            <a:endParaRPr lang="en-US" dirty="0">
              <a:solidFill>
                <a:srgbClr val="31859C"/>
              </a:solidFill>
            </a:endParaRPr>
          </a:p>
        </p:txBody>
      </p:sp>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a:t>
            </a:r>
            <a:r>
              <a:rPr lang="en-GB" sz="5000" dirty="0" err="1">
                <a:solidFill>
                  <a:schemeClr val="accent5">
                    <a:lumMod val="75000"/>
                  </a:schemeClr>
                </a:solidFill>
                <a:latin typeface="Novecento sans wide Book" pitchFamily="50" charset="-94"/>
              </a:rPr>
              <a:t>Devops</a:t>
            </a:r>
            <a:r>
              <a:rPr lang="en-GB" sz="5000" dirty="0">
                <a:solidFill>
                  <a:schemeClr val="accent5">
                    <a:lumMod val="75000"/>
                  </a:schemeClr>
                </a:solidFill>
                <a:latin typeface="Novecento sans wide Book" pitchFamily="50" charset="-94"/>
              </a:rPr>
              <a:t> Cares?</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58134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US" sz="6000" dirty="0">
                <a:solidFill>
                  <a:schemeClr val="accent5">
                    <a:lumMod val="75000"/>
                  </a:schemeClr>
                </a:solidFill>
                <a:latin typeface="Novecento sans wide Book" pitchFamily="50" charset="-94"/>
                <a:cs typeface="Klavika" panose="020B0706030404030204" pitchFamily="34" charset="0"/>
              </a:rPr>
              <a:t>Why</a:t>
            </a:r>
            <a:r>
              <a:rPr lang="tr-TR" sz="6000" dirty="0">
                <a:solidFill>
                  <a:schemeClr val="accent5">
                    <a:lumMod val="75000"/>
                  </a:schemeClr>
                </a:solidFill>
                <a:latin typeface="Novecento sans wide Book" pitchFamily="50" charset="-94"/>
                <a:cs typeface="Klavika" panose="020B0706030404030204" pitchFamily="34" charset="0"/>
              </a:rPr>
              <a:t> They Work?</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220613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alphaModFix/>
          </a:blip>
          <a:stretch>
            <a:fillRect/>
          </a:stretch>
        </p:blipFill>
        <p:spPr>
          <a:xfrm>
            <a:off x="10729763" y="2768823"/>
            <a:ext cx="7184603" cy="5760640"/>
          </a:xfrm>
          <a:prstGeom prst="rect">
            <a:avLst/>
          </a:prstGeom>
          <a:noFill/>
          <a:ln>
            <a:solidFill>
              <a:schemeClr val="tx1"/>
            </a:solidFill>
          </a:ln>
          <a:effectLst>
            <a:outerShdw blurRad="63500" sx="102000" sy="102000" algn="ctr" rotWithShape="0">
              <a:prstClr val="black">
                <a:alpha val="40000"/>
              </a:prstClr>
            </a:outerShdw>
          </a:effectLst>
        </p:spPr>
      </p:pic>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Why it works - separation of concerns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
        <p:nvSpPr>
          <p:cNvPr id="5" name="TextBox 4"/>
          <p:cNvSpPr txBox="1"/>
          <p:nvPr/>
        </p:nvSpPr>
        <p:spPr>
          <a:xfrm>
            <a:off x="487102" y="1741395"/>
            <a:ext cx="11213326" cy="3970318"/>
          </a:xfrm>
          <a:prstGeom prst="rect">
            <a:avLst/>
          </a:prstGeom>
          <a:noFill/>
        </p:spPr>
        <p:txBody>
          <a:bodyPr wrap="none" rtlCol="0">
            <a:spAutoFit/>
          </a:bodyPr>
          <a:lstStyle/>
          <a:p>
            <a:r>
              <a:rPr lang="en-US" sz="3600" b="1" dirty="0">
                <a:solidFill>
                  <a:schemeClr val="accent1">
                    <a:lumMod val="75000"/>
                  </a:schemeClr>
                </a:solidFill>
              </a:rPr>
              <a:t>Operation person </a:t>
            </a:r>
            <a:r>
              <a:rPr lang="en-US" dirty="0">
                <a:solidFill>
                  <a:schemeClr val="tx1">
                    <a:lumMod val="50000"/>
                    <a:lumOff val="50000"/>
                  </a:schemeClr>
                </a:solidFill>
              </a:rPr>
              <a:t>Worries about what’s “</a:t>
            </a:r>
            <a:r>
              <a:rPr lang="en-US" i="1" dirty="0">
                <a:solidFill>
                  <a:schemeClr val="tx2"/>
                </a:solidFill>
              </a:rPr>
              <a:t>outside</a:t>
            </a:r>
            <a:r>
              <a:rPr lang="en-US" dirty="0">
                <a:solidFill>
                  <a:schemeClr val="tx1">
                    <a:lumMod val="50000"/>
                    <a:lumOff val="50000"/>
                  </a:schemeClr>
                </a:solidFill>
              </a:rPr>
              <a:t>” the container</a:t>
            </a:r>
          </a:p>
          <a:p>
            <a:pPr marL="457200" indent="-457200">
              <a:buFont typeface="Arial" panose="020B0604020202020204" pitchFamily="34" charset="0"/>
              <a:buChar char="•"/>
            </a:pPr>
            <a:r>
              <a:rPr lang="en-US" dirty="0">
                <a:solidFill>
                  <a:schemeClr val="tx1">
                    <a:lumMod val="50000"/>
                    <a:lumOff val="50000"/>
                  </a:schemeClr>
                </a:solidFill>
              </a:rPr>
              <a:t>Logging</a:t>
            </a:r>
          </a:p>
          <a:p>
            <a:pPr marL="457200" indent="-457200">
              <a:buFont typeface="Arial" panose="020B0604020202020204" pitchFamily="34" charset="0"/>
              <a:buChar char="•"/>
            </a:pPr>
            <a:r>
              <a:rPr lang="en-US" dirty="0">
                <a:solidFill>
                  <a:schemeClr val="tx1">
                    <a:lumMod val="50000"/>
                    <a:lumOff val="50000"/>
                  </a:schemeClr>
                </a:solidFill>
              </a:rPr>
              <a:t>Remote access</a:t>
            </a:r>
          </a:p>
          <a:p>
            <a:pPr marL="457200" indent="-457200">
              <a:buFont typeface="Arial" panose="020B0604020202020204" pitchFamily="34" charset="0"/>
              <a:buChar char="•"/>
            </a:pPr>
            <a:r>
              <a:rPr lang="en-US" dirty="0">
                <a:solidFill>
                  <a:schemeClr val="tx1">
                    <a:lumMod val="50000"/>
                    <a:lumOff val="50000"/>
                  </a:schemeClr>
                </a:solidFill>
              </a:rPr>
              <a:t>Monitoring</a:t>
            </a:r>
          </a:p>
          <a:p>
            <a:pPr marL="457200" indent="-457200">
              <a:buFont typeface="Arial" panose="020B0604020202020204" pitchFamily="34" charset="0"/>
              <a:buChar char="•"/>
            </a:pPr>
            <a:r>
              <a:rPr lang="en-US" dirty="0">
                <a:solidFill>
                  <a:schemeClr val="tx1">
                    <a:lumMod val="50000"/>
                    <a:lumOff val="50000"/>
                  </a:schemeClr>
                </a:solidFill>
              </a:rPr>
              <a:t>Network config</a:t>
            </a:r>
          </a:p>
          <a:p>
            <a:pPr marL="457200" indent="-457200">
              <a:buFont typeface="Arial" panose="020B0604020202020204" pitchFamily="34" charset="0"/>
              <a:buChar char="•"/>
            </a:pPr>
            <a:endParaRPr lang="en-US" dirty="0">
              <a:solidFill>
                <a:schemeClr val="tx1">
                  <a:lumMod val="50000"/>
                  <a:lumOff val="50000"/>
                </a:schemeClr>
              </a:solidFill>
            </a:endParaRPr>
          </a:p>
          <a:p>
            <a:endParaRPr lang="en-US" sz="2400" dirty="0">
              <a:solidFill>
                <a:srgbClr val="253232"/>
              </a:solidFill>
            </a:endParaRPr>
          </a:p>
          <a:p>
            <a:endParaRPr lang="en-US" dirty="0"/>
          </a:p>
        </p:txBody>
      </p:sp>
      <p:sp>
        <p:nvSpPr>
          <p:cNvPr id="12" name="TextBox 11"/>
          <p:cNvSpPr txBox="1"/>
          <p:nvPr/>
        </p:nvSpPr>
        <p:spPr>
          <a:xfrm>
            <a:off x="487102" y="5114597"/>
            <a:ext cx="9748053" cy="4093428"/>
          </a:xfrm>
          <a:prstGeom prst="rect">
            <a:avLst/>
          </a:prstGeom>
          <a:noFill/>
        </p:spPr>
        <p:txBody>
          <a:bodyPr wrap="none" rtlCol="0">
            <a:spAutoFit/>
          </a:bodyPr>
          <a:lstStyle/>
          <a:p>
            <a:endParaRPr lang="en-US" dirty="0">
              <a:solidFill>
                <a:schemeClr val="tx1">
                  <a:lumMod val="50000"/>
                  <a:lumOff val="50000"/>
                </a:schemeClr>
              </a:solidFill>
            </a:endParaRPr>
          </a:p>
          <a:p>
            <a:r>
              <a:rPr lang="en-US" sz="3600" b="1" dirty="0">
                <a:solidFill>
                  <a:schemeClr val="accent1">
                    <a:lumMod val="75000"/>
                  </a:schemeClr>
                </a:solidFill>
              </a:rPr>
              <a:t>Developers </a:t>
            </a:r>
            <a:r>
              <a:rPr lang="en-US" dirty="0">
                <a:solidFill>
                  <a:schemeClr val="tx1">
                    <a:lumMod val="50000"/>
                    <a:lumOff val="50000"/>
                  </a:schemeClr>
                </a:solidFill>
              </a:rPr>
              <a:t>Worries about what’s “</a:t>
            </a:r>
            <a:r>
              <a:rPr lang="en-US" i="1" dirty="0">
                <a:solidFill>
                  <a:schemeClr val="tx2"/>
                </a:solidFill>
              </a:rPr>
              <a:t>inside</a:t>
            </a:r>
            <a:r>
              <a:rPr lang="en-US" dirty="0">
                <a:solidFill>
                  <a:schemeClr val="tx1">
                    <a:lumMod val="50000"/>
                    <a:lumOff val="50000"/>
                  </a:schemeClr>
                </a:solidFill>
              </a:rPr>
              <a:t>” the container</a:t>
            </a:r>
          </a:p>
          <a:p>
            <a:pPr marL="457200" indent="-457200">
              <a:buFont typeface="Arial" panose="020B0604020202020204" pitchFamily="34" charset="0"/>
              <a:buChar char="•"/>
            </a:pPr>
            <a:r>
              <a:rPr lang="en-US" dirty="0">
                <a:solidFill>
                  <a:schemeClr val="tx1">
                    <a:lumMod val="50000"/>
                    <a:lumOff val="50000"/>
                  </a:schemeClr>
                </a:solidFill>
              </a:rPr>
              <a:t>His code</a:t>
            </a:r>
          </a:p>
          <a:p>
            <a:pPr marL="457200" indent="-457200">
              <a:buFont typeface="Arial" panose="020B0604020202020204" pitchFamily="34" charset="0"/>
              <a:buChar char="•"/>
            </a:pPr>
            <a:r>
              <a:rPr lang="en-US" dirty="0">
                <a:solidFill>
                  <a:schemeClr val="tx1">
                    <a:lumMod val="50000"/>
                    <a:lumOff val="50000"/>
                  </a:schemeClr>
                </a:solidFill>
              </a:rPr>
              <a:t>His Libraries</a:t>
            </a:r>
          </a:p>
          <a:p>
            <a:pPr marL="457200" indent="-457200">
              <a:buFont typeface="Arial" panose="020B0604020202020204" pitchFamily="34" charset="0"/>
              <a:buChar char="•"/>
            </a:pPr>
            <a:r>
              <a:rPr lang="en-US" dirty="0">
                <a:solidFill>
                  <a:schemeClr val="tx1">
                    <a:lumMod val="50000"/>
                    <a:lumOff val="50000"/>
                  </a:schemeClr>
                </a:solidFill>
              </a:rPr>
              <a:t>His Package Manager</a:t>
            </a:r>
          </a:p>
          <a:p>
            <a:pPr marL="457200" indent="-457200">
              <a:buFont typeface="Arial" panose="020B0604020202020204" pitchFamily="34" charset="0"/>
              <a:buChar char="•"/>
            </a:pPr>
            <a:r>
              <a:rPr lang="en-US" dirty="0">
                <a:solidFill>
                  <a:schemeClr val="tx1">
                    <a:lumMod val="50000"/>
                    <a:lumOff val="50000"/>
                  </a:schemeClr>
                </a:solidFill>
              </a:rPr>
              <a:t>His Apps</a:t>
            </a:r>
          </a:p>
          <a:p>
            <a:pPr marL="457200" indent="-457200">
              <a:buFont typeface="Arial" panose="020B0604020202020204" pitchFamily="34" charset="0"/>
              <a:buChar char="•"/>
            </a:pPr>
            <a:r>
              <a:rPr lang="en-US" dirty="0">
                <a:solidFill>
                  <a:schemeClr val="tx1">
                    <a:lumMod val="50000"/>
                    <a:lumOff val="50000"/>
                  </a:schemeClr>
                </a:solidFill>
              </a:rPr>
              <a:t>His Data</a:t>
            </a:r>
            <a:endParaRPr lang="en-US" dirty="0"/>
          </a:p>
          <a:p>
            <a:endParaRPr lang="en-US" dirty="0"/>
          </a:p>
        </p:txBody>
      </p:sp>
    </p:spTree>
    <p:extLst>
      <p:ext uri="{BB962C8B-B14F-4D97-AF65-F5344CB8AC3E}">
        <p14:creationId xmlns:p14="http://schemas.microsoft.com/office/powerpoint/2010/main" val="26364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3619" y="2248268"/>
            <a:ext cx="8857556" cy="3097306"/>
          </a:xfrm>
        </p:spPr>
        <p:txBody>
          <a:bodyPr>
            <a:noAutofit/>
          </a:bodyPr>
          <a:lstStyle/>
          <a:p>
            <a:pPr marL="228600" indent="-228600">
              <a:lnSpc>
                <a:spcPct val="90000"/>
              </a:lnSpc>
              <a:spcBef>
                <a:spcPts val="1000"/>
              </a:spcBef>
            </a:pPr>
            <a:r>
              <a:rPr lang="en-US" sz="3600" b="1" dirty="0">
                <a:solidFill>
                  <a:schemeClr val="accent1">
                    <a:lumMod val="75000"/>
                  </a:schemeClr>
                </a:solidFill>
              </a:rPr>
              <a:t>High Level—It’s a lightweight VM</a:t>
            </a:r>
          </a:p>
          <a:p>
            <a:pPr marL="1085850" lvl="1" indent="-457200">
              <a:lnSpc>
                <a:spcPct val="90000"/>
              </a:lnSpc>
              <a:buFont typeface="Courier New" panose="02070309020205020404" pitchFamily="49" charset="0"/>
              <a:buChar char="o"/>
            </a:pPr>
            <a:r>
              <a:rPr lang="en-US" sz="3200" dirty="0">
                <a:solidFill>
                  <a:schemeClr val="tx1">
                    <a:lumMod val="50000"/>
                    <a:lumOff val="50000"/>
                  </a:schemeClr>
                </a:solidFill>
              </a:rPr>
              <a:t>Own process space</a:t>
            </a:r>
          </a:p>
          <a:p>
            <a:pPr marL="1085850" lvl="1" indent="-457200">
              <a:lnSpc>
                <a:spcPct val="90000"/>
              </a:lnSpc>
              <a:buFont typeface="Courier New" panose="02070309020205020404" pitchFamily="49" charset="0"/>
              <a:buChar char="o"/>
            </a:pPr>
            <a:r>
              <a:rPr lang="en-US" sz="3200" dirty="0">
                <a:solidFill>
                  <a:schemeClr val="tx1">
                    <a:lumMod val="50000"/>
                    <a:lumOff val="50000"/>
                  </a:schemeClr>
                </a:solidFill>
              </a:rPr>
              <a:t>Own network interface</a:t>
            </a:r>
          </a:p>
          <a:p>
            <a:pPr marL="1085850" lvl="1" indent="-457200">
              <a:lnSpc>
                <a:spcPct val="90000"/>
              </a:lnSpc>
              <a:buFont typeface="Courier New" panose="02070309020205020404" pitchFamily="49" charset="0"/>
              <a:buChar char="o"/>
            </a:pPr>
            <a:r>
              <a:rPr lang="en-US" sz="3200" dirty="0">
                <a:solidFill>
                  <a:schemeClr val="tx1">
                    <a:lumMod val="50000"/>
                    <a:lumOff val="50000"/>
                  </a:schemeClr>
                </a:solidFill>
              </a:rPr>
              <a:t>Can run stuff as root</a:t>
            </a:r>
          </a:p>
          <a:p>
            <a:pPr marL="1085850" lvl="1" indent="-457200">
              <a:lnSpc>
                <a:spcPct val="90000"/>
              </a:lnSpc>
              <a:buFont typeface="Courier New" panose="02070309020205020404" pitchFamily="49" charset="0"/>
              <a:buChar char="o"/>
            </a:pPr>
            <a:r>
              <a:rPr lang="en-US" sz="3200" dirty="0">
                <a:solidFill>
                  <a:schemeClr val="tx1">
                    <a:lumMod val="50000"/>
                    <a:lumOff val="50000"/>
                  </a:schemeClr>
                </a:solidFill>
              </a:rPr>
              <a:t>Can have its own /</a:t>
            </a:r>
            <a:r>
              <a:rPr lang="en-US" sz="3200" dirty="0" err="1">
                <a:solidFill>
                  <a:schemeClr val="tx1">
                    <a:lumMod val="50000"/>
                    <a:lumOff val="50000"/>
                  </a:schemeClr>
                </a:solidFill>
              </a:rPr>
              <a:t>sbin</a:t>
            </a:r>
            <a:r>
              <a:rPr lang="en-US" sz="3200" dirty="0">
                <a:solidFill>
                  <a:schemeClr val="tx1">
                    <a:lumMod val="50000"/>
                    <a:lumOff val="50000"/>
                  </a:schemeClr>
                </a:solidFill>
              </a:rPr>
              <a:t>/</a:t>
            </a:r>
            <a:r>
              <a:rPr lang="en-US" sz="3200" dirty="0" err="1">
                <a:solidFill>
                  <a:schemeClr val="tx1">
                    <a:lumMod val="50000"/>
                    <a:lumOff val="50000"/>
                  </a:schemeClr>
                </a:solidFill>
              </a:rPr>
              <a:t>init</a:t>
            </a:r>
            <a:r>
              <a:rPr lang="en-US" sz="3200" dirty="0">
                <a:solidFill>
                  <a:schemeClr val="tx1">
                    <a:lumMod val="50000"/>
                    <a:lumOff val="50000"/>
                  </a:schemeClr>
                </a:solidFill>
              </a:rPr>
              <a:t> (different from host)</a:t>
            </a:r>
          </a:p>
          <a:p>
            <a:pPr marL="1085850" lvl="1" indent="-457200">
              <a:lnSpc>
                <a:spcPct val="90000"/>
              </a:lnSpc>
              <a:buFont typeface="Courier New" panose="02070309020205020404" pitchFamily="49" charset="0"/>
              <a:buChar char="o"/>
            </a:pPr>
            <a:r>
              <a:rPr lang="en-US" sz="3200" dirty="0">
                <a:solidFill>
                  <a:schemeClr val="tx1">
                    <a:lumMod val="50000"/>
                    <a:lumOff val="50000"/>
                  </a:schemeClr>
                </a:solidFill>
              </a:rPr>
              <a:t>&lt;&lt;machine container&gt;&gt;</a:t>
            </a:r>
          </a:p>
        </p:txBody>
      </p:sp>
      <p:sp>
        <p:nvSpPr>
          <p:cNvPr id="5" name="Content Placeholder 2"/>
          <p:cNvSpPr txBox="1">
            <a:spLocks/>
          </p:cNvSpPr>
          <p:nvPr/>
        </p:nvSpPr>
        <p:spPr>
          <a:xfrm>
            <a:off x="9577635" y="6369223"/>
            <a:ext cx="7412274" cy="3432644"/>
          </a:xfrm>
          <a:prstGeom prst="rect">
            <a:avLst/>
          </a:prstGeom>
        </p:spPr>
        <p:txBody>
          <a:bodyPr vert="horz" lIns="137184" tIns="68592" rIns="137184" bIns="6859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accent1">
                    <a:lumMod val="75000"/>
                  </a:schemeClr>
                </a:solidFill>
                <a:latin typeface="+mn-lt"/>
              </a:rPr>
              <a:t>Low Level—It’s  </a:t>
            </a:r>
            <a:r>
              <a:rPr lang="en-US" sz="3600" b="1" dirty="0" err="1">
                <a:solidFill>
                  <a:schemeClr val="accent1">
                    <a:lumMod val="75000"/>
                  </a:schemeClr>
                </a:solidFill>
                <a:latin typeface="+mn-lt"/>
              </a:rPr>
              <a:t>chroot</a:t>
            </a:r>
            <a:r>
              <a:rPr lang="en-US" sz="3600" b="1" dirty="0">
                <a:solidFill>
                  <a:schemeClr val="accent1">
                    <a:lumMod val="75000"/>
                  </a:schemeClr>
                </a:solidFill>
                <a:latin typeface="+mn-lt"/>
              </a:rPr>
              <a:t> on steroids</a:t>
            </a:r>
          </a:p>
          <a:p>
            <a:pPr lvl="1">
              <a:buFont typeface="Courier New" panose="02070309020205020404" pitchFamily="49" charset="0"/>
              <a:buChar char="o"/>
            </a:pPr>
            <a:r>
              <a:rPr lang="en-US" sz="3200" dirty="0">
                <a:solidFill>
                  <a:schemeClr val="tx1">
                    <a:lumMod val="50000"/>
                    <a:lumOff val="50000"/>
                  </a:schemeClr>
                </a:solidFill>
                <a:latin typeface="+mn-lt"/>
              </a:rPr>
              <a:t> Can also not have its own /</a:t>
            </a:r>
            <a:r>
              <a:rPr lang="en-US" sz="3200" dirty="0" err="1">
                <a:solidFill>
                  <a:schemeClr val="tx1">
                    <a:lumMod val="50000"/>
                    <a:lumOff val="50000"/>
                  </a:schemeClr>
                </a:solidFill>
                <a:latin typeface="+mn-lt"/>
              </a:rPr>
              <a:t>sbin</a:t>
            </a:r>
            <a:r>
              <a:rPr lang="en-US" sz="3200" dirty="0">
                <a:solidFill>
                  <a:schemeClr val="tx1">
                    <a:lumMod val="50000"/>
                    <a:lumOff val="50000"/>
                  </a:schemeClr>
                </a:solidFill>
                <a:latin typeface="+mn-lt"/>
              </a:rPr>
              <a:t>/</a:t>
            </a:r>
            <a:r>
              <a:rPr lang="en-US" sz="3200" dirty="0" err="1">
                <a:solidFill>
                  <a:schemeClr val="tx1">
                    <a:lumMod val="50000"/>
                    <a:lumOff val="50000"/>
                  </a:schemeClr>
                </a:solidFill>
                <a:latin typeface="+mn-lt"/>
              </a:rPr>
              <a:t>init</a:t>
            </a:r>
            <a:endParaRPr lang="en-US" sz="3200" dirty="0">
              <a:solidFill>
                <a:schemeClr val="tx1">
                  <a:lumMod val="50000"/>
                  <a:lumOff val="50000"/>
                </a:schemeClr>
              </a:solidFill>
              <a:latin typeface="+mn-lt"/>
            </a:endParaRPr>
          </a:p>
          <a:p>
            <a:pPr lvl="1">
              <a:buFont typeface="Courier New" panose="02070309020205020404" pitchFamily="49" charset="0"/>
              <a:buChar char="o"/>
            </a:pPr>
            <a:r>
              <a:rPr lang="en-US" sz="3200" dirty="0">
                <a:solidFill>
                  <a:schemeClr val="tx1">
                    <a:lumMod val="50000"/>
                    <a:lumOff val="50000"/>
                  </a:schemeClr>
                </a:solidFill>
                <a:latin typeface="+mn-lt"/>
              </a:rPr>
              <a:t> Container=isolated processes</a:t>
            </a:r>
          </a:p>
          <a:p>
            <a:pPr lvl="1">
              <a:buFont typeface="Courier New" panose="02070309020205020404" pitchFamily="49" charset="0"/>
              <a:buChar char="o"/>
            </a:pPr>
            <a:r>
              <a:rPr lang="en-US" sz="3200" dirty="0">
                <a:solidFill>
                  <a:schemeClr val="tx1">
                    <a:lumMod val="50000"/>
                    <a:lumOff val="50000"/>
                  </a:schemeClr>
                </a:solidFill>
                <a:latin typeface="+mn-lt"/>
              </a:rPr>
              <a:t> Share kernel with host</a:t>
            </a:r>
          </a:p>
          <a:p>
            <a:pPr lvl="1">
              <a:buFont typeface="Courier New" panose="02070309020205020404" pitchFamily="49" charset="0"/>
              <a:buChar char="o"/>
            </a:pPr>
            <a:r>
              <a:rPr lang="en-US" sz="3200" dirty="0">
                <a:solidFill>
                  <a:schemeClr val="tx1">
                    <a:lumMod val="50000"/>
                    <a:lumOff val="50000"/>
                  </a:schemeClr>
                </a:solidFill>
                <a:latin typeface="+mn-lt"/>
              </a:rPr>
              <a:t> No device emulation (neither HVM nor PV) from host)</a:t>
            </a:r>
          </a:p>
          <a:p>
            <a:pPr lvl="1">
              <a:buFont typeface="Courier New" panose="02070309020205020404" pitchFamily="49" charset="0"/>
              <a:buChar char="o"/>
            </a:pPr>
            <a:r>
              <a:rPr lang="en-US" sz="3200" dirty="0">
                <a:solidFill>
                  <a:schemeClr val="tx1">
                    <a:lumMod val="50000"/>
                    <a:lumOff val="50000"/>
                  </a:schemeClr>
                </a:solidFill>
                <a:latin typeface="+mn-lt"/>
              </a:rPr>
              <a:t> &lt;&lt;application container&gt;&gt;</a:t>
            </a:r>
          </a:p>
        </p:txBody>
      </p:sp>
      <p:sp>
        <p:nvSpPr>
          <p:cNvPr id="8" name="Content Placeholder 2"/>
          <p:cNvSpPr txBox="1">
            <a:spLocks/>
          </p:cNvSpPr>
          <p:nvPr/>
        </p:nvSpPr>
        <p:spPr>
          <a:xfrm>
            <a:off x="1021791" y="2349987"/>
            <a:ext cx="7403715" cy="7014190"/>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rgbClr val="376091"/>
                </a:solidFill>
                <a:latin typeface="+mn-lt"/>
              </a:rPr>
              <a:t>Run everywhere</a:t>
            </a:r>
          </a:p>
          <a:p>
            <a:pPr lvl="1">
              <a:buFont typeface="Courier New" panose="02070309020205020404" pitchFamily="49" charset="0"/>
              <a:buChar char="o"/>
            </a:pPr>
            <a:r>
              <a:rPr lang="en-US" sz="3200" dirty="0">
                <a:solidFill>
                  <a:schemeClr val="tx1">
                    <a:lumMod val="50000"/>
                    <a:lumOff val="50000"/>
                  </a:schemeClr>
                </a:solidFill>
                <a:latin typeface="+mn-lt"/>
              </a:rPr>
              <a:t> Regardless of kernel version (2.6.32+)</a:t>
            </a:r>
          </a:p>
          <a:p>
            <a:pPr lvl="1">
              <a:buFont typeface="Courier New" panose="02070309020205020404" pitchFamily="49" charset="0"/>
              <a:buChar char="o"/>
            </a:pPr>
            <a:r>
              <a:rPr lang="en-US" sz="3200" dirty="0">
                <a:solidFill>
                  <a:schemeClr val="tx1">
                    <a:lumMod val="50000"/>
                    <a:lumOff val="50000"/>
                  </a:schemeClr>
                </a:solidFill>
                <a:latin typeface="+mn-lt"/>
              </a:rPr>
              <a:t> Regardless of host distro</a:t>
            </a:r>
          </a:p>
          <a:p>
            <a:pPr lvl="1">
              <a:buFont typeface="Courier New" panose="02070309020205020404" pitchFamily="49" charset="0"/>
              <a:buChar char="o"/>
            </a:pPr>
            <a:r>
              <a:rPr lang="en-US" sz="3200" dirty="0">
                <a:solidFill>
                  <a:schemeClr val="tx1">
                    <a:lumMod val="50000"/>
                    <a:lumOff val="50000"/>
                  </a:schemeClr>
                </a:solidFill>
                <a:latin typeface="+mn-lt"/>
              </a:rPr>
              <a:t> Physical or virtual, cloud or not</a:t>
            </a:r>
          </a:p>
          <a:p>
            <a:pPr lvl="1">
              <a:buFont typeface="Courier New" panose="02070309020205020404" pitchFamily="49" charset="0"/>
              <a:buChar char="o"/>
            </a:pPr>
            <a:r>
              <a:rPr lang="en-US" sz="3200" dirty="0">
                <a:solidFill>
                  <a:schemeClr val="tx1">
                    <a:lumMod val="50000"/>
                    <a:lumOff val="50000"/>
                  </a:schemeClr>
                </a:solidFill>
                <a:latin typeface="+mn-lt"/>
              </a:rPr>
              <a:t> Container and host architecture must match* </a:t>
            </a:r>
          </a:p>
          <a:p>
            <a:pPr marL="457200" lvl="1" indent="0">
              <a:buNone/>
            </a:pPr>
            <a:endParaRPr lang="en-US" sz="3200" dirty="0">
              <a:solidFill>
                <a:schemeClr val="tx1">
                  <a:lumMod val="50000"/>
                  <a:lumOff val="50000"/>
                </a:schemeClr>
              </a:solidFill>
              <a:latin typeface="+mn-lt"/>
            </a:endParaRPr>
          </a:p>
          <a:p>
            <a:pPr marL="457200" lvl="1" indent="0">
              <a:buNone/>
            </a:pPr>
            <a:endParaRPr lang="en-US" sz="3200" dirty="0">
              <a:solidFill>
                <a:schemeClr val="tx1">
                  <a:lumMod val="50000"/>
                  <a:lumOff val="50000"/>
                </a:schemeClr>
              </a:solidFill>
              <a:latin typeface="+mn-lt"/>
            </a:endParaRPr>
          </a:p>
          <a:p>
            <a:r>
              <a:rPr lang="en-US" sz="3600" b="1" dirty="0">
                <a:solidFill>
                  <a:schemeClr val="accent1">
                    <a:lumMod val="75000"/>
                  </a:schemeClr>
                </a:solidFill>
                <a:latin typeface="+mn-lt"/>
              </a:rPr>
              <a:t>Run anything</a:t>
            </a:r>
          </a:p>
          <a:p>
            <a:pPr lvl="1">
              <a:buFont typeface="Courier New" panose="02070309020205020404" pitchFamily="49" charset="0"/>
              <a:buChar char="o"/>
            </a:pPr>
            <a:r>
              <a:rPr lang="en-US" sz="3200" dirty="0">
                <a:solidFill>
                  <a:schemeClr val="tx1">
                    <a:lumMod val="50000"/>
                    <a:lumOff val="50000"/>
                  </a:schemeClr>
                </a:solidFill>
                <a:latin typeface="+mn-lt"/>
              </a:rPr>
              <a:t> If it can run on the host, it can run in the container</a:t>
            </a:r>
          </a:p>
        </p:txBody>
      </p:sp>
      <p:sp>
        <p:nvSpPr>
          <p:cNvPr id="10" name="TextBox 9"/>
          <p:cNvSpPr txBox="1"/>
          <p:nvPr/>
        </p:nvSpPr>
        <p:spPr>
          <a:xfrm>
            <a:off x="2444963" y="1349273"/>
            <a:ext cx="1127232" cy="707886"/>
          </a:xfrm>
          <a:prstGeom prst="rect">
            <a:avLst/>
          </a:prstGeom>
          <a:noFill/>
        </p:spPr>
        <p:txBody>
          <a:bodyPr wrap="none" rtlCol="0">
            <a:spAutoFit/>
          </a:bodyPr>
          <a:lstStyle/>
          <a:p>
            <a:pPr defTabSz="1371874"/>
            <a:r>
              <a:rPr lang="en-US" sz="4000" dirty="0">
                <a:solidFill>
                  <a:srgbClr val="31859C"/>
                </a:solidFill>
                <a:latin typeface="Cabin" panose="020B0803050202020004" pitchFamily="34" charset="0"/>
              </a:rPr>
              <a:t>WHY</a:t>
            </a:r>
          </a:p>
        </p:txBody>
      </p:sp>
      <p:sp>
        <p:nvSpPr>
          <p:cNvPr id="11" name="TextBox 10"/>
          <p:cNvSpPr txBox="1"/>
          <p:nvPr/>
        </p:nvSpPr>
        <p:spPr>
          <a:xfrm>
            <a:off x="12935678" y="1349273"/>
            <a:ext cx="1325684" cy="707886"/>
          </a:xfrm>
          <a:prstGeom prst="rect">
            <a:avLst/>
          </a:prstGeom>
          <a:noFill/>
        </p:spPr>
        <p:txBody>
          <a:bodyPr wrap="none" rtlCol="0">
            <a:spAutoFit/>
          </a:bodyPr>
          <a:lstStyle/>
          <a:p>
            <a:pPr defTabSz="1371874"/>
            <a:r>
              <a:rPr lang="en-US" sz="4000" dirty="0">
                <a:solidFill>
                  <a:srgbClr val="31859C"/>
                </a:solidFill>
                <a:latin typeface="Cabin" panose="020B0803050202020004" pitchFamily="34" charset="0"/>
              </a:rPr>
              <a:t>WHAT</a:t>
            </a:r>
          </a:p>
        </p:txBody>
      </p:sp>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More technical explanation</a:t>
            </a:r>
            <a:endParaRPr lang="tr-TR" sz="5000" dirty="0">
              <a:solidFill>
                <a:schemeClr val="accent5">
                  <a:lumMod val="75000"/>
                </a:schemeClr>
              </a:solidFill>
              <a:latin typeface="Novecento sans wide Book" pitchFamily="50" charset="-94"/>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8192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576635" y="2336775"/>
            <a:ext cx="16561841" cy="4524315"/>
          </a:xfrm>
          <a:prstGeom prst="rect">
            <a:avLst/>
          </a:prstGeom>
          <a:noFill/>
        </p:spPr>
        <p:txBody>
          <a:bodyPr wrap="square" rtlCol="0">
            <a:spAutoFit/>
          </a:bodyPr>
          <a:lstStyle/>
          <a:p>
            <a:pPr algn="just"/>
            <a:r>
              <a:rPr lang="en-US" dirty="0">
                <a:solidFill>
                  <a:schemeClr val="tx1">
                    <a:lumMod val="50000"/>
                    <a:lumOff val="50000"/>
                  </a:schemeClr>
                </a:solidFill>
              </a:rPr>
              <a:t>Consider a case where a company wants to test an application at scale and are using full-clone virtual machines. Full-clone VMs in the best scenario take several </a:t>
            </a:r>
            <a:r>
              <a:rPr lang="en-US" b="1" dirty="0">
                <a:solidFill>
                  <a:srgbClr val="376091"/>
                </a:solidFill>
              </a:rPr>
              <a:t>minutes</a:t>
            </a:r>
            <a:r>
              <a:rPr lang="en-US" dirty="0">
                <a:solidFill>
                  <a:schemeClr val="tx1">
                    <a:lumMod val="50000"/>
                    <a:lumOff val="50000"/>
                  </a:schemeClr>
                </a:solidFill>
              </a:rPr>
              <a:t> to boot, and most virtual machine management platforms can only boot a handful machines simultaneously. Based on these factors standing up 1,000 full-clone virtual machines could hours if not </a:t>
            </a:r>
            <a:r>
              <a:rPr lang="en-US" b="1" dirty="0">
                <a:solidFill>
                  <a:srgbClr val="376091"/>
                </a:solidFill>
              </a:rPr>
              <a:t>days</a:t>
            </a:r>
            <a:r>
              <a:rPr lang="en-US" dirty="0">
                <a:solidFill>
                  <a:schemeClr val="tx1">
                    <a:lumMod val="50000"/>
                    <a:lumOff val="50000"/>
                  </a:schemeClr>
                </a:solidFill>
              </a:rPr>
              <a:t>. Meaning the test cycle itself could take days if not </a:t>
            </a:r>
            <a:r>
              <a:rPr lang="en-US" b="1" dirty="0">
                <a:solidFill>
                  <a:srgbClr val="376091"/>
                </a:solidFill>
              </a:rPr>
              <a:t>weeks</a:t>
            </a:r>
            <a:r>
              <a:rPr lang="en-US" dirty="0">
                <a:solidFill>
                  <a:schemeClr val="tx1">
                    <a:lumMod val="50000"/>
                    <a:lumOff val="50000"/>
                  </a:schemeClr>
                </a:solidFill>
              </a:rPr>
              <a:t>.</a:t>
            </a:r>
          </a:p>
          <a:p>
            <a:pPr algn="just"/>
            <a:endParaRPr lang="en-US" dirty="0">
              <a:solidFill>
                <a:schemeClr val="tx1">
                  <a:lumMod val="50000"/>
                  <a:lumOff val="50000"/>
                </a:schemeClr>
              </a:solidFill>
            </a:endParaRPr>
          </a:p>
          <a:p>
            <a:pPr algn="just"/>
            <a:r>
              <a:rPr lang="en-US" dirty="0">
                <a:solidFill>
                  <a:schemeClr val="tx1">
                    <a:lumMod val="50000"/>
                    <a:lumOff val="50000"/>
                  </a:schemeClr>
                </a:solidFill>
              </a:rPr>
              <a:t>By contrast, the same application running inside of a Docker container can be started in less than half a </a:t>
            </a:r>
            <a:r>
              <a:rPr lang="en-US" b="1" dirty="0">
                <a:solidFill>
                  <a:srgbClr val="376091"/>
                </a:solidFill>
              </a:rPr>
              <a:t>second</a:t>
            </a:r>
            <a:r>
              <a:rPr lang="en-US" dirty="0">
                <a:solidFill>
                  <a:schemeClr val="tx1">
                    <a:lumMod val="50000"/>
                    <a:lumOff val="50000"/>
                  </a:schemeClr>
                </a:solidFill>
              </a:rPr>
              <a:t>. Standing up 1,000 containers becomes trivial. Test cycle times can be slashed from days to </a:t>
            </a:r>
            <a:r>
              <a:rPr lang="en-US" b="1" dirty="0">
                <a:solidFill>
                  <a:srgbClr val="376091"/>
                </a:solidFill>
              </a:rPr>
              <a:t>hours</a:t>
            </a:r>
            <a:r>
              <a:rPr lang="en-US" dirty="0">
                <a:solidFill>
                  <a:schemeClr val="tx1">
                    <a:lumMod val="50000"/>
                    <a:lumOff val="50000"/>
                  </a:schemeClr>
                </a:solidFill>
              </a:rPr>
              <a:t>. This can translate into measurable savings as well as increased agility.</a:t>
            </a:r>
          </a:p>
        </p:txBody>
      </p:sp>
    </p:spTree>
    <p:extLst>
      <p:ext uri="{BB962C8B-B14F-4D97-AF65-F5344CB8AC3E}">
        <p14:creationId xmlns:p14="http://schemas.microsoft.com/office/powerpoint/2010/main" val="220690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Docker</a:t>
            </a:r>
            <a:r>
              <a:rPr lang="en-US" sz="6000" dirty="0">
                <a:solidFill>
                  <a:schemeClr val="accent5">
                    <a:lumMod val="75000"/>
                  </a:schemeClr>
                </a:solidFill>
                <a:latin typeface="Novecento sans wide Book" pitchFamily="50" charset="-94"/>
                <a:cs typeface="Klavika" panose="020B0706030404030204" pitchFamily="34" charset="0"/>
              </a:rPr>
              <a:t> C</a:t>
            </a:r>
            <a:r>
              <a:rPr lang="tr-TR" sz="6000" dirty="0">
                <a:solidFill>
                  <a:schemeClr val="accent5">
                    <a:lumMod val="75000"/>
                  </a:schemeClr>
                </a:solidFill>
                <a:latin typeface="Novecento sans wide Book" pitchFamily="50" charset="-94"/>
                <a:cs typeface="Klavika" panose="020B0706030404030204" pitchFamily="34" charset="0"/>
              </a:rPr>
              <a:t>omponents</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04073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938719"/>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5500" dirty="0">
                <a:solidFill>
                  <a:schemeClr val="accent5">
                    <a:lumMod val="75000"/>
                  </a:schemeClr>
                </a:solidFill>
                <a:latin typeface="Novecento sans wide Book" pitchFamily="50" charset="-94"/>
              </a:rPr>
              <a:t>What Is the Problem?</a:t>
            </a: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53367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p:cNvSpPr txBox="1">
            <a:spLocks/>
          </p:cNvSpPr>
          <p:nvPr/>
        </p:nvSpPr>
        <p:spPr>
          <a:xfrm>
            <a:off x="3021078" y="1887961"/>
            <a:ext cx="14838044" cy="7909107"/>
          </a:xfrm>
          <a:prstGeom prst="rect">
            <a:avLst/>
          </a:prstGeom>
        </p:spPr>
        <p:txBody>
          <a:bodyPr vert="horz" lIns="137184" tIns="68592" rIns="137184" bIns="6859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1" dirty="0">
                <a:solidFill>
                  <a:srgbClr val="31859C"/>
                </a:solidFill>
              </a:rPr>
              <a:t>Docker Image</a:t>
            </a:r>
          </a:p>
          <a:p>
            <a:pPr marL="0" indent="0">
              <a:buNone/>
            </a:pPr>
            <a:r>
              <a:rPr lang="en-US" sz="3200" dirty="0">
                <a:solidFill>
                  <a:schemeClr val="tx1">
                    <a:lumMod val="50000"/>
                    <a:lumOff val="50000"/>
                  </a:schemeClr>
                </a:solidFill>
                <a:latin typeface="+mn-lt"/>
              </a:rPr>
              <a:t>The basis of a Docker container. Represents a full application</a:t>
            </a:r>
          </a:p>
          <a:p>
            <a:pPr marL="0" indent="0">
              <a:buNone/>
            </a:pPr>
            <a:endParaRPr lang="en-US" sz="3601" dirty="0">
              <a:solidFill>
                <a:srgbClr val="000000"/>
              </a:solidFill>
            </a:endParaRPr>
          </a:p>
          <a:p>
            <a:pPr marL="0" indent="0">
              <a:buNone/>
            </a:pPr>
            <a:r>
              <a:rPr lang="en-US" sz="3601" dirty="0">
                <a:solidFill>
                  <a:srgbClr val="31859C"/>
                </a:solidFill>
              </a:rPr>
              <a:t>Docker Container</a:t>
            </a:r>
          </a:p>
          <a:p>
            <a:pPr marL="0" indent="0">
              <a:buNone/>
            </a:pPr>
            <a:r>
              <a:rPr lang="en-US" sz="3200" dirty="0">
                <a:solidFill>
                  <a:schemeClr val="tx1">
                    <a:lumMod val="50000"/>
                    <a:lumOff val="50000"/>
                  </a:schemeClr>
                </a:solidFill>
                <a:latin typeface="+mn-lt"/>
              </a:rPr>
              <a:t>The standard unit in which the application service resides and executes</a:t>
            </a:r>
          </a:p>
          <a:p>
            <a:pPr marL="0" indent="0">
              <a:buNone/>
            </a:pPr>
            <a:endParaRPr lang="en-US" sz="3200" dirty="0">
              <a:solidFill>
                <a:schemeClr val="tx1">
                  <a:lumMod val="50000"/>
                  <a:lumOff val="50000"/>
                </a:schemeClr>
              </a:solidFill>
              <a:latin typeface="+mn-lt"/>
            </a:endParaRPr>
          </a:p>
          <a:p>
            <a:pPr marL="0" indent="0">
              <a:buNone/>
            </a:pPr>
            <a:r>
              <a:rPr lang="en-US" sz="3601" dirty="0">
                <a:solidFill>
                  <a:srgbClr val="31859C"/>
                </a:solidFill>
              </a:rPr>
              <a:t>Docker Engine </a:t>
            </a:r>
          </a:p>
          <a:p>
            <a:pPr marL="0" indent="0">
              <a:buNone/>
            </a:pPr>
            <a:r>
              <a:rPr lang="en-US" sz="3200" dirty="0">
                <a:solidFill>
                  <a:schemeClr val="tx1">
                    <a:lumMod val="50000"/>
                    <a:lumOff val="50000"/>
                  </a:schemeClr>
                </a:solidFill>
                <a:latin typeface="+mn-lt"/>
              </a:rPr>
              <a:t>Creates, ships and runs Docker containers deployable on a physical or virtual, host locally, in a datacenter or cloud service provider</a:t>
            </a:r>
            <a:br>
              <a:rPr lang="en-US" sz="3601" dirty="0">
                <a:solidFill>
                  <a:srgbClr val="31859C"/>
                </a:solidFill>
                <a:latin typeface="Arial" panose="020B0604020202020204" pitchFamily="34" charset="0"/>
                <a:cs typeface="Arial" panose="020B0604020202020204" pitchFamily="34" charset="0"/>
              </a:rPr>
            </a:br>
            <a:endParaRPr lang="en-US" sz="3601" b="1" dirty="0">
              <a:solidFill>
                <a:srgbClr val="31859C"/>
              </a:solidFill>
              <a:latin typeface="Arial" panose="020B0604020202020204" pitchFamily="34" charset="0"/>
              <a:cs typeface="Arial" panose="020B0604020202020204" pitchFamily="34" charset="0"/>
            </a:endParaRPr>
          </a:p>
          <a:p>
            <a:pPr marL="0" indent="0">
              <a:buNone/>
            </a:pPr>
            <a:r>
              <a:rPr lang="en-US" sz="3601" dirty="0">
                <a:solidFill>
                  <a:srgbClr val="31859C"/>
                </a:solidFill>
              </a:rPr>
              <a:t>Registry Service (Docker Hub or Docker Trusted Registry)</a:t>
            </a:r>
          </a:p>
          <a:p>
            <a:pPr marL="0" indent="0">
              <a:buNone/>
            </a:pPr>
            <a:r>
              <a:rPr lang="en-US" sz="3200" dirty="0">
                <a:solidFill>
                  <a:schemeClr val="tx1">
                    <a:lumMod val="50000"/>
                    <a:lumOff val="50000"/>
                  </a:schemeClr>
                </a:solidFill>
                <a:latin typeface="+mn-lt"/>
              </a:rPr>
              <a:t>Cloud or server based storage and distribution service for your images</a:t>
            </a:r>
          </a:p>
        </p:txBody>
      </p:sp>
      <p:pic>
        <p:nvPicPr>
          <p:cNvPr id="18" name="Picture 17"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135" y="3815253"/>
            <a:ext cx="1529058" cy="1529058"/>
          </a:xfrm>
          <a:prstGeom prst="rect">
            <a:avLst/>
          </a:prstGeom>
        </p:spPr>
      </p:pic>
      <p:pic>
        <p:nvPicPr>
          <p:cNvPr id="19" name="Picture 18"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135" y="1887956"/>
            <a:ext cx="1529058" cy="1529058"/>
          </a:xfrm>
          <a:prstGeom prst="rect">
            <a:avLst/>
          </a:prstGeom>
        </p:spPr>
      </p:pic>
      <p:pic>
        <p:nvPicPr>
          <p:cNvPr id="20" name="Picture 19"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530" y="5740099"/>
            <a:ext cx="1529058" cy="1529058"/>
          </a:xfrm>
          <a:prstGeom prst="rect">
            <a:avLst/>
          </a:prstGeom>
        </p:spPr>
      </p:pic>
      <p:pic>
        <p:nvPicPr>
          <p:cNvPr id="21" name="Picture 20"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0903" y="7667396"/>
            <a:ext cx="1462292" cy="1462292"/>
          </a:xfrm>
          <a:prstGeom prst="rect">
            <a:avLst/>
          </a:prstGeom>
        </p:spPr>
      </p:pic>
      <p:sp>
        <p:nvSpPr>
          <p:cNvPr id="9" name="TextBox 8"/>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components</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0805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951" y="2181472"/>
            <a:ext cx="16462375" cy="6791325"/>
          </a:xfrm>
        </p:spPr>
        <p:txBody>
          <a:bodyPr anchor="t"/>
          <a:lstStyle/>
          <a:p>
            <a:r>
              <a:rPr lang="en-US" dirty="0">
                <a:solidFill>
                  <a:srgbClr val="31859C"/>
                </a:solidFill>
              </a:rPr>
              <a:t>Read only template used to create containers</a:t>
            </a:r>
          </a:p>
          <a:p>
            <a:r>
              <a:rPr lang="en-US" dirty="0">
                <a:solidFill>
                  <a:srgbClr val="31859C"/>
                </a:solidFill>
              </a:rPr>
              <a:t>Build by you  or other docker users</a:t>
            </a:r>
          </a:p>
          <a:p>
            <a:r>
              <a:rPr lang="en-US" dirty="0">
                <a:solidFill>
                  <a:srgbClr val="31859C"/>
                </a:solidFill>
              </a:rPr>
              <a:t>Stored in the docker hub or you local registry</a:t>
            </a:r>
          </a:p>
          <a:p>
            <a:r>
              <a:rPr lang="en-US" dirty="0">
                <a:solidFill>
                  <a:srgbClr val="31859C"/>
                </a:solidFill>
              </a:rPr>
              <a:t>Every image starts from base image</a:t>
            </a:r>
          </a:p>
          <a:p>
            <a:r>
              <a:rPr lang="en-US" dirty="0">
                <a:solidFill>
                  <a:srgbClr val="31859C"/>
                </a:solidFill>
              </a:rPr>
              <a:t>Include: </a:t>
            </a:r>
          </a:p>
          <a:p>
            <a:pPr lvl="1">
              <a:buFont typeface="Wingdings" panose="05000000000000000000" pitchFamily="2" charset="2"/>
              <a:buChar char="Ø"/>
            </a:pPr>
            <a:r>
              <a:rPr lang="en-US" sz="3200" b="1" i="1" dirty="0">
                <a:solidFill>
                  <a:srgbClr val="31859C"/>
                </a:solidFill>
              </a:rPr>
              <a:t>Application</a:t>
            </a:r>
          </a:p>
          <a:p>
            <a:pPr lvl="1">
              <a:buFont typeface="Wingdings" panose="05000000000000000000" pitchFamily="2" charset="2"/>
              <a:buChar char="Ø"/>
            </a:pPr>
            <a:r>
              <a:rPr lang="en-US" sz="3200" b="1" i="1" dirty="0">
                <a:solidFill>
                  <a:srgbClr val="31859C"/>
                </a:solidFill>
              </a:rPr>
              <a:t>Dependencies</a:t>
            </a:r>
          </a:p>
          <a:p>
            <a:pPr lvl="1">
              <a:buFont typeface="Wingdings" panose="05000000000000000000" pitchFamily="2" charset="2"/>
              <a:buChar char="Ø"/>
            </a:pPr>
            <a:r>
              <a:rPr lang="en-US" sz="3200" b="1" i="1" dirty="0">
                <a:solidFill>
                  <a:srgbClr val="31859C"/>
                </a:solidFill>
              </a:rPr>
              <a:t>Libraries</a:t>
            </a:r>
          </a:p>
          <a:p>
            <a:pPr lvl="1">
              <a:buFont typeface="Wingdings" panose="05000000000000000000" pitchFamily="2" charset="2"/>
              <a:buChar char="Ø"/>
            </a:pPr>
            <a:r>
              <a:rPr lang="en-US" sz="3200" b="1" i="1" dirty="0">
                <a:solidFill>
                  <a:srgbClr val="31859C"/>
                </a:solidFill>
              </a:rPr>
              <a:t>Binaries</a:t>
            </a:r>
          </a:p>
          <a:p>
            <a:pPr lvl="1">
              <a:buFont typeface="Wingdings" panose="05000000000000000000" pitchFamily="2" charset="2"/>
              <a:buChar char="Ø"/>
            </a:pPr>
            <a:r>
              <a:rPr lang="en-US" sz="3200" b="1" i="1" dirty="0">
                <a:solidFill>
                  <a:srgbClr val="31859C"/>
                </a:solidFill>
              </a:rPr>
              <a:t>Configuration files</a:t>
            </a:r>
          </a:p>
          <a:p>
            <a:endParaRPr lang="en-US" dirty="0">
              <a:solidFill>
                <a:srgbClr val="31859C"/>
              </a:solidFill>
            </a:endParaRP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Images</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497515" y="5577135"/>
            <a:ext cx="9156836" cy="3614490"/>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0880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5955" y="2364855"/>
            <a:ext cx="15030679" cy="5756822"/>
          </a:xfrm>
        </p:spPr>
        <p:txBody>
          <a:bodyPr anchor="t"/>
          <a:lstStyle/>
          <a:p>
            <a:r>
              <a:rPr lang="en-US" dirty="0">
                <a:solidFill>
                  <a:srgbClr val="31859C"/>
                </a:solidFill>
              </a:rPr>
              <a:t>Isolated application platform</a:t>
            </a:r>
          </a:p>
          <a:p>
            <a:r>
              <a:rPr lang="en-US" dirty="0">
                <a:solidFill>
                  <a:srgbClr val="31859C"/>
                </a:solidFill>
              </a:rPr>
              <a:t>Containers everything needed to run you application</a:t>
            </a:r>
          </a:p>
          <a:p>
            <a:r>
              <a:rPr lang="en-US" dirty="0">
                <a:solidFill>
                  <a:srgbClr val="31859C"/>
                </a:solidFill>
              </a:rPr>
              <a:t>Based on one or more images</a:t>
            </a:r>
          </a:p>
          <a:p>
            <a:r>
              <a:rPr lang="en-US" dirty="0">
                <a:solidFill>
                  <a:srgbClr val="31859C"/>
                </a:solidFill>
              </a:rPr>
              <a:t>Docker containers launched from Docker image</a:t>
            </a:r>
          </a:p>
          <a:p>
            <a:r>
              <a:rPr lang="en-US" dirty="0">
                <a:solidFill>
                  <a:srgbClr val="31859C"/>
                </a:solidFill>
              </a:rPr>
              <a:t>When Docker container runs, it adds a read-write layer on top of the image</a:t>
            </a: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Containers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2" name="Picture 1"/>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211373" y="6297215"/>
            <a:ext cx="9557606" cy="3417084"/>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3686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solidFill>
                  <a:srgbClr val="31859C"/>
                </a:solidFill>
              </a:rPr>
              <a:t>Docker Image is a class</a:t>
            </a:r>
          </a:p>
          <a:p>
            <a:r>
              <a:rPr lang="en-US" dirty="0">
                <a:solidFill>
                  <a:srgbClr val="31859C"/>
                </a:solidFill>
              </a:rPr>
              <a:t>Docker Container is a instance of class</a:t>
            </a:r>
          </a:p>
        </p:txBody>
      </p:sp>
      <p:pic>
        <p:nvPicPr>
          <p:cNvPr id="4" name="Picture 3"/>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17103" y="5755007"/>
            <a:ext cx="8616858" cy="3415305"/>
          </a:xfrm>
          <a:prstGeom prst="rect">
            <a:avLst/>
          </a:prstGeom>
          <a:noFill/>
          <a:ln>
            <a:solidFill>
              <a:schemeClr val="tx1"/>
            </a:solidFill>
          </a:ln>
          <a:effectLst>
            <a:outerShdw blurRad="63500" sx="102000" sy="102000" algn="ctr" rotWithShape="0">
              <a:prstClr val="black">
                <a:alpha val="40000"/>
              </a:prstClr>
            </a:outerShdw>
          </a:effectLst>
        </p:spPr>
      </p:pic>
      <p:pic>
        <p:nvPicPr>
          <p:cNvPr id="6" name="Picture 5"/>
          <p:cNvPicPr>
            <a:picLocks noChangeAspect="1"/>
          </p:cNvPicPr>
          <p:nvPr/>
        </p:nvPicPr>
        <p:blipFill rotWithShape="1">
          <a:blip r:embed="rId3">
            <a:alphaModFix/>
          </a:blip>
          <a:srcRect l="14149" t="3197" r="12685" b="7171"/>
          <a:stretch>
            <a:fillRect/>
          </a:stretch>
        </p:blipFill>
        <p:spPr>
          <a:xfrm>
            <a:off x="11601273" y="4711921"/>
            <a:ext cx="4849481" cy="4458391"/>
          </a:xfrm>
          <a:prstGeom prst="rect">
            <a:avLst/>
          </a:prstGeom>
          <a:noFill/>
          <a:ln>
            <a:solidFill>
              <a:schemeClr val="tx1"/>
            </a:solidFill>
          </a:ln>
          <a:effectLst>
            <a:outerShdw blurRad="63500" sx="102000" sy="102000" algn="ctr" rotWithShape="0">
              <a:prstClr val="black">
                <a:alpha val="40000"/>
              </a:prstClr>
            </a:outerShdw>
          </a:effectLst>
        </p:spPr>
      </p:pic>
      <p:sp>
        <p:nvSpPr>
          <p:cNvPr id="7" name="TextBox 6"/>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Image vs</a:t>
            </a:r>
            <a:r>
              <a:rPr lang="en-US" sz="5000" dirty="0">
                <a:solidFill>
                  <a:schemeClr val="accent5">
                    <a:lumMod val="75000"/>
                  </a:schemeClr>
                </a:solidFill>
                <a:latin typeface="Novecento sans wide Book" pitchFamily="50" charset="-94"/>
              </a:rPr>
              <a:t>.</a:t>
            </a:r>
            <a:r>
              <a:rPr lang="en-GB" sz="5000" dirty="0">
                <a:solidFill>
                  <a:schemeClr val="accent5">
                    <a:lumMod val="75000"/>
                  </a:schemeClr>
                </a:solidFill>
                <a:latin typeface="Novecento sans wide Book" pitchFamily="50" charset="-94"/>
              </a:rPr>
              <a:t> Container</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8976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0691" y="1688703"/>
            <a:ext cx="12241931" cy="1077218"/>
          </a:xfrm>
          <a:prstGeom prst="rect">
            <a:avLst/>
          </a:prstGeom>
          <a:noFill/>
        </p:spPr>
        <p:txBody>
          <a:bodyPr wrap="square" rtlCol="0">
            <a:spAutoFit/>
          </a:bodyPr>
          <a:lstStyle/>
          <a:p>
            <a:r>
              <a:rPr lang="en-US" dirty="0">
                <a:solidFill>
                  <a:srgbClr val="31859C"/>
                </a:solidFill>
              </a:rPr>
              <a:t>Docker will not only share the base image between containers, but it will also share the same layers between different images.</a:t>
            </a:r>
          </a:p>
        </p:txBody>
      </p:sp>
      <p:pic>
        <p:nvPicPr>
          <p:cNvPr id="4" name="Picture 3"/>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507453" y="4096070"/>
            <a:ext cx="11276269" cy="3785321"/>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2078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 Dockerfile is instructions to build Docker image</a:t>
            </a:r>
          </a:p>
          <a:p>
            <a:pPr lvl="1"/>
            <a:r>
              <a:rPr lang="en-US" dirty="0">
                <a:solidFill>
                  <a:srgbClr val="31859C"/>
                </a:solidFill>
              </a:rPr>
              <a:t>How to run commands</a:t>
            </a:r>
          </a:p>
          <a:p>
            <a:pPr lvl="1"/>
            <a:r>
              <a:rPr lang="en-US" dirty="0">
                <a:solidFill>
                  <a:srgbClr val="31859C"/>
                </a:solidFill>
              </a:rPr>
              <a:t>Add files or directories</a:t>
            </a:r>
          </a:p>
          <a:p>
            <a:pPr lvl="1"/>
            <a:r>
              <a:rPr lang="en-US" dirty="0">
                <a:solidFill>
                  <a:srgbClr val="31859C"/>
                </a:solidFill>
              </a:rPr>
              <a:t>Create environment variables</a:t>
            </a:r>
          </a:p>
          <a:p>
            <a:pPr lvl="1"/>
            <a:r>
              <a:rPr lang="en-US" dirty="0">
                <a:solidFill>
                  <a:srgbClr val="31859C"/>
                </a:solidFill>
              </a:rPr>
              <a:t>What process to run when launching container</a:t>
            </a:r>
          </a:p>
          <a:p>
            <a:r>
              <a:rPr lang="en-US" dirty="0">
                <a:solidFill>
                  <a:srgbClr val="31859C"/>
                </a:solidFill>
              </a:rPr>
              <a:t>Result from building Dockerfile is Docker image</a:t>
            </a:r>
          </a:p>
        </p:txBody>
      </p:sp>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a:t>
            </a:r>
            <a:r>
              <a:rPr lang="en-US" sz="5000" dirty="0">
                <a:solidFill>
                  <a:schemeClr val="accent5">
                    <a:lumMod val="75000"/>
                  </a:schemeClr>
                </a:solidFill>
                <a:latin typeface="Novecento sans wide Book" pitchFamily="50" charset="-94"/>
              </a:rPr>
              <a:t>File</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0618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2739" y="824607"/>
            <a:ext cx="184731" cy="584775"/>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59" y="400579"/>
            <a:ext cx="8784976" cy="460049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59" y="5001071"/>
            <a:ext cx="8784976" cy="507431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7755" y="2264767"/>
            <a:ext cx="7056784" cy="6264695"/>
          </a:xfrm>
          <a:prstGeom prst="rect">
            <a:avLst/>
          </a:prstGeom>
        </p:spPr>
      </p:pic>
    </p:spTree>
    <p:extLst>
      <p:ext uri="{BB962C8B-B14F-4D97-AF65-F5344CB8AC3E}">
        <p14:creationId xmlns:p14="http://schemas.microsoft.com/office/powerpoint/2010/main" val="28738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6682" t="37068" r="806" b="23336"/>
          <a:stretch/>
        </p:blipFill>
        <p:spPr>
          <a:xfrm>
            <a:off x="5977234" y="2120751"/>
            <a:ext cx="6250907" cy="6120679"/>
          </a:xfrm>
          <a:prstGeom prst="rect">
            <a:avLst/>
          </a:prstGeom>
        </p:spPr>
      </p:pic>
    </p:spTree>
    <p:extLst>
      <p:ext uri="{BB962C8B-B14F-4D97-AF65-F5344CB8AC3E}">
        <p14:creationId xmlns:p14="http://schemas.microsoft.com/office/powerpoint/2010/main" val="184834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00685" y="22521"/>
            <a:ext cx="14817710" cy="861774"/>
          </a:xfrm>
          <a:prstGeom prst="rect">
            <a:avLst/>
          </a:prstGeom>
          <a:noFill/>
        </p:spPr>
        <p:txBody>
          <a:bodyPr wrap="square" rtlCol="0">
            <a:spAutoFit/>
          </a:bodyPr>
          <a:lstStyle/>
          <a:p>
            <a:pPr algn="ctr"/>
            <a:r>
              <a:rPr lang="en-US" sz="5000" dirty="0">
                <a:solidFill>
                  <a:schemeClr val="accent5">
                    <a:lumMod val="75000"/>
                  </a:schemeClr>
                </a:solidFill>
              </a:rPr>
              <a:t>Dockerfile – Linux Example</a:t>
            </a:r>
            <a:endParaRPr lang="tr-TR" sz="5000" dirty="0">
              <a:solidFill>
                <a:schemeClr val="accent5">
                  <a:lumMod val="75000"/>
                </a:schemeClr>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07" y="1783290"/>
            <a:ext cx="10135948" cy="6768752"/>
          </a:xfrm>
          <a:prstGeom prst="rect">
            <a:avLst/>
          </a:prstGeom>
        </p:spPr>
      </p:pic>
      <p:sp>
        <p:nvSpPr>
          <p:cNvPr id="9" name="Content Placeholder 2"/>
          <p:cNvSpPr txBox="1">
            <a:spLocks/>
          </p:cNvSpPr>
          <p:nvPr/>
        </p:nvSpPr>
        <p:spPr>
          <a:xfrm>
            <a:off x="12169923" y="2816117"/>
            <a:ext cx="5040560" cy="4657941"/>
          </a:xfrm>
          <a:prstGeom prst="rect">
            <a:avLst/>
          </a:prstGeom>
        </p:spPr>
        <p:txBody>
          <a:bodyPr vert="horz" lIns="91427" tIns="45714" rIns="91427" bIns="45714" rtlCol="0">
            <a:normAutofit/>
          </a:bodyPr>
          <a:lstStyle>
            <a:lvl1pPr marL="342900" indent="-342900" algn="l" defTabSz="914400" rtl="0" eaLnBrk="1" latinLnBrk="0" hangingPunct="1">
              <a:spcBef>
                <a:spcPct val="20000"/>
              </a:spcBef>
              <a:buClr>
                <a:schemeClr val="accent5"/>
              </a:buClr>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chemeClr val="accent5"/>
              </a:buClr>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chemeClr val="accent5"/>
              </a:buClr>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200" dirty="0">
                <a:solidFill>
                  <a:srgbClr val="31859C"/>
                </a:solidFill>
                <a:latin typeface="+mn-lt"/>
                <a:cs typeface="+mn-cs"/>
              </a:rPr>
              <a:t>Instructions on how to build a Docker image</a:t>
            </a:r>
          </a:p>
          <a:p>
            <a:endParaRPr lang="en-US" sz="3200" dirty="0">
              <a:solidFill>
                <a:srgbClr val="31859C"/>
              </a:solidFill>
              <a:latin typeface="+mn-lt"/>
              <a:cs typeface="+mn-cs"/>
            </a:endParaRPr>
          </a:p>
          <a:p>
            <a:r>
              <a:rPr lang="en-US" sz="3200" dirty="0">
                <a:solidFill>
                  <a:srgbClr val="31859C"/>
                </a:solidFill>
                <a:latin typeface="+mn-lt"/>
                <a:cs typeface="+mn-cs"/>
              </a:rPr>
              <a:t>Looks very similar to “native” commands</a:t>
            </a:r>
          </a:p>
          <a:p>
            <a:endParaRPr lang="en-US" sz="3200" dirty="0">
              <a:solidFill>
                <a:srgbClr val="31859C"/>
              </a:solidFill>
              <a:latin typeface="+mn-lt"/>
              <a:cs typeface="+mn-cs"/>
            </a:endParaRPr>
          </a:p>
          <a:p>
            <a:r>
              <a:rPr lang="en-US" sz="3200" dirty="0">
                <a:solidFill>
                  <a:srgbClr val="31859C"/>
                </a:solidFill>
                <a:latin typeface="+mn-lt"/>
                <a:cs typeface="+mn-cs"/>
              </a:rPr>
              <a:t>Important to optimize your Dockerfile</a:t>
            </a:r>
          </a:p>
          <a:p>
            <a:endParaRPr lang="en-US" dirty="0"/>
          </a:p>
        </p:txBody>
      </p:sp>
    </p:spTree>
    <p:extLst>
      <p:ext uri="{BB962C8B-B14F-4D97-AF65-F5344CB8AC3E}">
        <p14:creationId xmlns:p14="http://schemas.microsoft.com/office/powerpoint/2010/main" val="229746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6858" y="2720956"/>
            <a:ext cx="15030679" cy="5756822"/>
          </a:xfrm>
        </p:spPr>
        <p:txBody>
          <a:bodyPr anchor="t"/>
          <a:lstStyle/>
          <a:p>
            <a:r>
              <a:rPr lang="en-US" dirty="0">
                <a:solidFill>
                  <a:srgbClr val="31859C"/>
                </a:solidFill>
              </a:rPr>
              <a:t>Problems with standalone Docker Running a server cluster on a set of Docker containers, on a single Docker host is vulnerable to single point of failure!</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56" y="4497015"/>
            <a:ext cx="6685831" cy="4639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960" y="4869840"/>
            <a:ext cx="7648148" cy="3623589"/>
          </a:xfrm>
          <a:prstGeom prst="rect">
            <a:avLst/>
          </a:prstGeom>
        </p:spPr>
      </p:pic>
      <p:sp>
        <p:nvSpPr>
          <p:cNvPr id="8" name="TextBox 7"/>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Orchestration</a:t>
            </a:r>
            <a:endParaRPr lang="tr-TR" sz="5000" dirty="0">
              <a:solidFill>
                <a:schemeClr val="accent5">
                  <a:lumMod val="75000"/>
                </a:schemeClr>
              </a:solidFill>
              <a:latin typeface="Novecento sans wide Book" pitchFamily="50" charset="-94"/>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30516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dependency hell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 name="Oval 3"/>
          <p:cNvSpPr/>
          <p:nvPr/>
        </p:nvSpPr>
        <p:spPr>
          <a:xfrm>
            <a:off x="4753099" y="3632919"/>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273379" y="334488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6481291" y="77373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8281491" y="5937175"/>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9937675" y="6225207"/>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12241931" y="74493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13016017" y="3653243"/>
            <a:ext cx="90010" cy="900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TextBox 17"/>
          <p:cNvSpPr txBox="1"/>
          <p:nvPr/>
        </p:nvSpPr>
        <p:spPr>
          <a:xfrm>
            <a:off x="1423433" y="4147218"/>
            <a:ext cx="5849946" cy="3323987"/>
          </a:xfrm>
          <a:prstGeom prst="rect">
            <a:avLst/>
          </a:prstGeom>
          <a:noFill/>
        </p:spPr>
        <p:txBody>
          <a:bodyPr wrap="square" rtlCol="0">
            <a:spAutoFit/>
          </a:bodyPr>
          <a:lstStyle/>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pip : Python</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Gem: Ruby</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npm: Node.js</a:t>
            </a:r>
            <a:endParaRPr lang="en-US"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endParaRPr lang="tr-TR" sz="3000" dirty="0">
              <a:solidFill>
                <a:schemeClr val="accent5">
                  <a:lumMod val="75000"/>
                </a:schemeClr>
              </a:solidFill>
              <a:latin typeface="Novecento sans wide Book" pitchFamily="50" charset="-94"/>
              <a:cs typeface="Klavika" panose="020B0706030404030204" pitchFamily="34" charset="0"/>
            </a:endParaRPr>
          </a:p>
          <a:p>
            <a:pPr marL="457200" indent="-457200">
              <a:buFont typeface="Arial" panose="020B0604020202020204" pitchFamily="34" charset="0"/>
              <a:buChar char="•"/>
            </a:pPr>
            <a:r>
              <a:rPr lang="tr-TR" sz="3000" dirty="0">
                <a:solidFill>
                  <a:schemeClr val="accent5">
                    <a:lumMod val="75000"/>
                  </a:schemeClr>
                </a:solidFill>
                <a:latin typeface="Novecento sans wide Book" pitchFamily="50" charset="-94"/>
                <a:cs typeface="Klavika" panose="020B0706030404030204" pitchFamily="34" charset="0"/>
              </a:rPr>
              <a:t>Composer: PHP</a:t>
            </a:r>
          </a:p>
        </p:txBody>
      </p:sp>
      <p:pic>
        <p:nvPicPr>
          <p:cNvPr id="19" name="Picture 18"/>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6481291" y="2766118"/>
            <a:ext cx="10963351" cy="6086186"/>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797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r>
              <a:rPr lang="en-US" dirty="0">
                <a:solidFill>
                  <a:srgbClr val="31859C"/>
                </a:solidFill>
              </a:rPr>
              <a:t>Tool for defining and running multi-container</a:t>
            </a:r>
          </a:p>
          <a:p>
            <a:r>
              <a:rPr lang="en-US" dirty="0">
                <a:solidFill>
                  <a:srgbClr val="31859C"/>
                </a:solidFill>
              </a:rPr>
              <a:t>applications with Docker in a single file</a:t>
            </a:r>
          </a:p>
          <a:p>
            <a:r>
              <a:rPr lang="en-US" dirty="0">
                <a:solidFill>
                  <a:srgbClr val="31859C"/>
                </a:solidFill>
              </a:rPr>
              <a:t>Fast, isolated development environments using Docker.</a:t>
            </a:r>
          </a:p>
          <a:p>
            <a:r>
              <a:rPr lang="en-US" dirty="0">
                <a:solidFill>
                  <a:srgbClr val="31859C"/>
                </a:solidFill>
              </a:rPr>
              <a:t>Quick and easy to start.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1184" y="4936866"/>
            <a:ext cx="3501045" cy="4286994"/>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Compose</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405551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31859C"/>
                </a:solidFill>
              </a:rPr>
              <a:t>Native Clustering System</a:t>
            </a:r>
          </a:p>
          <a:p>
            <a:r>
              <a:rPr lang="en-US" dirty="0">
                <a:solidFill>
                  <a:srgbClr val="31859C"/>
                </a:solidFill>
              </a:rPr>
              <a:t>Clustering (management) for Docker.</a:t>
            </a:r>
          </a:p>
          <a:p>
            <a:r>
              <a:rPr lang="en-US" dirty="0">
                <a:solidFill>
                  <a:srgbClr val="31859C"/>
                </a:solidFill>
              </a:rPr>
              <a:t>Manage multiple Docker daemons.</a:t>
            </a:r>
          </a:p>
          <a:p>
            <a:r>
              <a:rPr lang="en-US" dirty="0">
                <a:solidFill>
                  <a:srgbClr val="31859C"/>
                </a:solidFill>
              </a:rPr>
              <a:t>Distribute workloads.</a:t>
            </a:r>
          </a:p>
          <a:p>
            <a:endParaRPr lang="en-US" dirty="0">
              <a:solidFill>
                <a:srgbClr val="31859C"/>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9291" y="3136325"/>
            <a:ext cx="7316470" cy="6087533"/>
          </a:xfrm>
          <a:prstGeom prst="rect">
            <a:avLst/>
          </a:prstGeom>
        </p:spPr>
      </p:pic>
      <p:sp>
        <p:nvSpPr>
          <p:cNvPr id="6" name="TextBox 5"/>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Docker Swarm</a:t>
            </a:r>
            <a:endParaRPr lang="tr-TR" sz="5000" dirty="0">
              <a:solidFill>
                <a:schemeClr val="accent5">
                  <a:lumMod val="75000"/>
                </a:schemeClr>
              </a:solidFill>
              <a:latin typeface="Novecento sans wide Book" pitchFamily="50" charset="-9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266497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Docker Architecture</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32751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pic>
        <p:nvPicPr>
          <p:cNvPr id="7" name="Picture 6"/>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335587" y="1139825"/>
            <a:ext cx="7620000" cy="8010525"/>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131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evopscube.com/wp-content/uploads/2014/12/docker-architecture-techtip39.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80649" y="2365723"/>
            <a:ext cx="14020105" cy="63077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00685" y="22521"/>
            <a:ext cx="14817710" cy="861774"/>
          </a:xfrm>
          <a:prstGeom prst="rect">
            <a:avLst/>
          </a:prstGeom>
          <a:noFill/>
        </p:spPr>
        <p:txBody>
          <a:bodyPr wrap="square" rtlCol="0">
            <a:spAutoFit/>
          </a:bodyPr>
          <a:lstStyle/>
          <a:p>
            <a:pPr algn="ct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Architecture</a:t>
            </a:r>
            <a:endParaRPr lang="tr-TR" sz="5000" dirty="0">
              <a:solidFill>
                <a:schemeClr val="accent5">
                  <a:lumMod val="75000"/>
                </a:schemeClr>
              </a:solidFill>
              <a:latin typeface="Novecento sans wide Book" pitchFamily="50" charset="-9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7213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9256" y="6502451"/>
            <a:ext cx="4186928" cy="2633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369335" y="5477739"/>
            <a:ext cx="1825614" cy="39549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Source Code Repository</a:t>
            </a:r>
          </a:p>
        </p:txBody>
      </p:sp>
      <p:sp>
        <p:nvSpPr>
          <p:cNvPr id="6" name="Flowchart: Document 5"/>
          <p:cNvSpPr/>
          <p:nvPr/>
        </p:nvSpPr>
        <p:spPr>
          <a:xfrm>
            <a:off x="534774" y="6159939"/>
            <a:ext cx="1445490" cy="1551433"/>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100" b="1" u="sng" dirty="0">
                <a:solidFill>
                  <a:prstClr val="white"/>
                </a:solidFill>
              </a:rPr>
              <a:t>Docker</a:t>
            </a:r>
            <a:r>
              <a:rPr lang="en-US" sz="2100" u="sng" dirty="0">
                <a:solidFill>
                  <a:prstClr val="white"/>
                </a:solidFill>
              </a:rPr>
              <a:t>file</a:t>
            </a:r>
          </a:p>
          <a:p>
            <a:pPr algn="ctr" defTabSz="1371874"/>
            <a:r>
              <a:rPr lang="en-US" sz="2100" b="1" dirty="0">
                <a:solidFill>
                  <a:prstClr val="white"/>
                </a:solidFill>
              </a:rPr>
              <a:t>For </a:t>
            </a:r>
          </a:p>
          <a:p>
            <a:pPr algn="ctr" defTabSz="1371874"/>
            <a:r>
              <a:rPr lang="en-US" sz="2100" b="1" dirty="0">
                <a:solidFill>
                  <a:prstClr val="white"/>
                </a:solidFill>
              </a:rPr>
              <a:t>A</a:t>
            </a:r>
          </a:p>
        </p:txBody>
      </p:sp>
      <p:sp>
        <p:nvSpPr>
          <p:cNvPr id="7" name="Flowchart: Process 6"/>
          <p:cNvSpPr/>
          <p:nvPr/>
        </p:nvSpPr>
        <p:spPr>
          <a:xfrm>
            <a:off x="4997485" y="8180958"/>
            <a:ext cx="2909075" cy="84068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cxnSp>
        <p:nvCxnSpPr>
          <p:cNvPr id="16" name="Straight Connector 15"/>
          <p:cNvCxnSpPr/>
          <p:nvPr/>
        </p:nvCxnSpPr>
        <p:spPr>
          <a:xfrm>
            <a:off x="6286179" y="5158811"/>
            <a:ext cx="0" cy="302214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40943" y="5713042"/>
            <a:ext cx="889987" cy="507960"/>
          </a:xfrm>
          <a:prstGeom prst="rect">
            <a:avLst/>
          </a:prstGeom>
          <a:noFill/>
        </p:spPr>
        <p:txBody>
          <a:bodyPr wrap="none" rtlCol="0">
            <a:spAutoFit/>
          </a:bodyPr>
          <a:lstStyle/>
          <a:p>
            <a:pPr defTabSz="1371874"/>
            <a:r>
              <a:rPr lang="en-US" sz="2701" i="1" dirty="0">
                <a:solidFill>
                  <a:srgbClr val="394D54"/>
                </a:solidFill>
              </a:rPr>
              <a:t>Build</a:t>
            </a:r>
          </a:p>
        </p:txBody>
      </p:sp>
      <p:sp>
        <p:nvSpPr>
          <p:cNvPr id="25" name="Flowchart: Process 24"/>
          <p:cNvSpPr/>
          <p:nvPr/>
        </p:nvSpPr>
        <p:spPr>
          <a:xfrm rot="5400000">
            <a:off x="14829974" y="7893710"/>
            <a:ext cx="2124139"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a:t>
            </a:r>
          </a:p>
        </p:txBody>
      </p:sp>
      <p:sp>
        <p:nvSpPr>
          <p:cNvPr id="26" name="Flowchart: Process 25"/>
          <p:cNvSpPr/>
          <p:nvPr/>
        </p:nvSpPr>
        <p:spPr>
          <a:xfrm>
            <a:off x="12657886" y="9280057"/>
            <a:ext cx="4733524" cy="628086"/>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2 OS  (Linux)</a:t>
            </a:r>
          </a:p>
        </p:txBody>
      </p:sp>
      <p:sp>
        <p:nvSpPr>
          <p:cNvPr id="27" name="Cube 26"/>
          <p:cNvSpPr/>
          <p:nvPr/>
        </p:nvSpPr>
        <p:spPr>
          <a:xfrm>
            <a:off x="12657883" y="7207276"/>
            <a:ext cx="778592" cy="2097354"/>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sp>
        <p:nvSpPr>
          <p:cNvPr id="28" name="Cube 27"/>
          <p:cNvSpPr/>
          <p:nvPr/>
        </p:nvSpPr>
        <p:spPr>
          <a:xfrm>
            <a:off x="13618170" y="725617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B</a:t>
            </a:r>
          </a:p>
        </p:txBody>
      </p:sp>
      <p:sp>
        <p:nvSpPr>
          <p:cNvPr id="29" name="Cube 28"/>
          <p:cNvSpPr/>
          <p:nvPr/>
        </p:nvSpPr>
        <p:spPr>
          <a:xfrm>
            <a:off x="14541875" y="7266844"/>
            <a:ext cx="742009" cy="19978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C</a:t>
            </a:r>
          </a:p>
        </p:txBody>
      </p:sp>
      <p:sp>
        <p:nvSpPr>
          <p:cNvPr id="32" name="Cube 31"/>
          <p:cNvSpPr/>
          <p:nvPr/>
        </p:nvSpPr>
        <p:spPr>
          <a:xfrm>
            <a:off x="5986057" y="1742125"/>
            <a:ext cx="763394" cy="32168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371874"/>
            <a:r>
              <a:rPr lang="en-US" sz="2701" dirty="0">
                <a:solidFill>
                  <a:prstClr val="white"/>
                </a:solidFill>
              </a:rPr>
              <a:t>Container A</a:t>
            </a:r>
          </a:p>
        </p:txBody>
      </p:sp>
      <p:cxnSp>
        <p:nvCxnSpPr>
          <p:cNvPr id="40" name="Straight Connector 39"/>
          <p:cNvCxnSpPr/>
          <p:nvPr/>
        </p:nvCxnSpPr>
        <p:spPr>
          <a:xfrm flipH="1">
            <a:off x="7487950" y="3423180"/>
            <a:ext cx="8330161" cy="7110"/>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823188" y="2402340"/>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3" name="Straight Connector 42"/>
          <p:cNvCxnSpPr/>
          <p:nvPr/>
        </p:nvCxnSpPr>
        <p:spPr>
          <a:xfrm>
            <a:off x="16525754" y="4362449"/>
            <a:ext cx="31570" cy="494217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6988885" y="4483801"/>
            <a:ext cx="44778" cy="477022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5034509" y="4701729"/>
            <a:ext cx="1125629" cy="507960"/>
          </a:xfrm>
          <a:prstGeom prst="rect">
            <a:avLst/>
          </a:prstGeom>
          <a:noFill/>
        </p:spPr>
        <p:txBody>
          <a:bodyPr wrap="none" rtlCol="0">
            <a:spAutoFit/>
          </a:bodyPr>
          <a:lstStyle/>
          <a:p>
            <a:pPr defTabSz="1371874"/>
            <a:r>
              <a:rPr lang="en-US" sz="2701" i="1" dirty="0">
                <a:solidFill>
                  <a:srgbClr val="394D54"/>
                </a:solidFill>
              </a:rPr>
              <a:t>Search</a:t>
            </a:r>
          </a:p>
        </p:txBody>
      </p:sp>
      <p:sp>
        <p:nvSpPr>
          <p:cNvPr id="49" name="TextBox 48"/>
          <p:cNvSpPr txBox="1"/>
          <p:nvPr/>
        </p:nvSpPr>
        <p:spPr>
          <a:xfrm>
            <a:off x="17084384" y="4883062"/>
            <a:ext cx="702436" cy="507960"/>
          </a:xfrm>
          <a:prstGeom prst="rect">
            <a:avLst/>
          </a:prstGeom>
          <a:noFill/>
        </p:spPr>
        <p:txBody>
          <a:bodyPr wrap="none" rtlCol="0">
            <a:spAutoFit/>
          </a:bodyPr>
          <a:lstStyle/>
          <a:p>
            <a:pPr defTabSz="1371874"/>
            <a:r>
              <a:rPr lang="en-US" sz="2701" i="1" dirty="0">
                <a:solidFill>
                  <a:srgbClr val="394D54"/>
                </a:solidFill>
              </a:rPr>
              <a:t>Pull</a:t>
            </a:r>
          </a:p>
        </p:txBody>
      </p:sp>
      <p:sp>
        <p:nvSpPr>
          <p:cNvPr id="50" name="TextBox 49"/>
          <p:cNvSpPr txBox="1"/>
          <p:nvPr/>
        </p:nvSpPr>
        <p:spPr>
          <a:xfrm>
            <a:off x="17132495" y="5587275"/>
            <a:ext cx="728084" cy="507960"/>
          </a:xfrm>
          <a:prstGeom prst="rect">
            <a:avLst/>
          </a:prstGeom>
          <a:noFill/>
        </p:spPr>
        <p:txBody>
          <a:bodyPr wrap="none" rtlCol="0">
            <a:spAutoFit/>
          </a:bodyPr>
          <a:lstStyle/>
          <a:p>
            <a:pPr defTabSz="1371874"/>
            <a:r>
              <a:rPr lang="en-US" sz="2701" i="1" dirty="0">
                <a:solidFill>
                  <a:srgbClr val="394D54"/>
                </a:solidFill>
              </a:rPr>
              <a:t>Run</a:t>
            </a:r>
          </a:p>
        </p:txBody>
      </p:sp>
      <p:sp>
        <p:nvSpPr>
          <p:cNvPr id="38" name="Flowchart: Process 37"/>
          <p:cNvSpPr/>
          <p:nvPr/>
        </p:nvSpPr>
        <p:spPr>
          <a:xfrm>
            <a:off x="4997485" y="8975240"/>
            <a:ext cx="2909075" cy="628086"/>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Host 1  OS (Linux)</a:t>
            </a:r>
          </a:p>
        </p:txBody>
      </p:sp>
      <p:sp>
        <p:nvSpPr>
          <p:cNvPr id="30" name="TextBox 2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What are the basics of the </a:t>
            </a:r>
            <a:r>
              <a:rPr lang="en-GB" sz="5000" dirty="0" err="1">
                <a:solidFill>
                  <a:schemeClr val="accent5">
                    <a:lumMod val="75000"/>
                  </a:schemeClr>
                </a:solidFill>
                <a:latin typeface="Novecento sans wide Book" pitchFamily="50" charset="-94"/>
              </a:rPr>
              <a:t>Docker</a:t>
            </a:r>
            <a:r>
              <a:rPr lang="en-GB" sz="5000" dirty="0">
                <a:solidFill>
                  <a:schemeClr val="accent5">
                    <a:lumMod val="75000"/>
                  </a:schemeClr>
                </a:solidFill>
                <a:latin typeface="Novecento sans wide Book" pitchFamily="50" charset="-94"/>
              </a:rPr>
              <a:t> system?</a:t>
            </a:r>
            <a:endParaRPr lang="tr-TR" sz="5000" dirty="0">
              <a:solidFill>
                <a:schemeClr val="accent5">
                  <a:lumMod val="75000"/>
                </a:schemeClr>
              </a:solidFill>
              <a:latin typeface="Novecento sans wide Book" pitchFamily="50" charset="-94"/>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36389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8676131" y="1950525"/>
            <a:ext cx="1183524"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 name="Flowchart: Process 6"/>
          <p:cNvSpPr/>
          <p:nvPr/>
        </p:nvSpPr>
        <p:spPr>
          <a:xfrm>
            <a:off x="4999932" y="8834093"/>
            <a:ext cx="2909075" cy="573165"/>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sp>
        <p:nvSpPr>
          <p:cNvPr id="12" name="Can 11"/>
          <p:cNvSpPr/>
          <p:nvPr/>
        </p:nvSpPr>
        <p:spPr>
          <a:xfrm>
            <a:off x="15885890" y="1547429"/>
            <a:ext cx="1758791" cy="2818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Docker</a:t>
            </a:r>
          </a:p>
          <a:p>
            <a:pPr algn="ctr" defTabSz="1371874"/>
            <a:r>
              <a:rPr lang="en-US" sz="2701" dirty="0">
                <a:solidFill>
                  <a:prstClr val="white"/>
                </a:solidFill>
              </a:rPr>
              <a:t>Container</a:t>
            </a:r>
          </a:p>
          <a:p>
            <a:pPr algn="ctr" defTabSz="1371874"/>
            <a:r>
              <a:rPr lang="en-US" sz="2701" dirty="0">
                <a:solidFill>
                  <a:prstClr val="white"/>
                </a:solidFill>
              </a:rPr>
              <a:t>Image Registry</a:t>
            </a:r>
          </a:p>
        </p:txBody>
      </p:sp>
      <p:sp>
        <p:nvSpPr>
          <p:cNvPr id="25" name="Flowchart: Process 24"/>
          <p:cNvSpPr/>
          <p:nvPr/>
        </p:nvSpPr>
        <p:spPr>
          <a:xfrm>
            <a:off x="12480002" y="8646775"/>
            <a:ext cx="4733524" cy="628086"/>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Docker Engine</a:t>
            </a:r>
          </a:p>
        </p:txBody>
      </p:sp>
      <p:cxnSp>
        <p:nvCxnSpPr>
          <p:cNvPr id="40" name="Straight Connector 39"/>
          <p:cNvCxnSpPr/>
          <p:nvPr/>
        </p:nvCxnSpPr>
        <p:spPr>
          <a:xfrm flipH="1">
            <a:off x="9899154" y="2576789"/>
            <a:ext cx="5760926" cy="37448"/>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4217563" y="1968452"/>
            <a:ext cx="854721" cy="507960"/>
          </a:xfrm>
          <a:prstGeom prst="rect">
            <a:avLst/>
          </a:prstGeom>
          <a:noFill/>
        </p:spPr>
        <p:txBody>
          <a:bodyPr wrap="none" rtlCol="0">
            <a:spAutoFit/>
          </a:bodyPr>
          <a:lstStyle/>
          <a:p>
            <a:pPr defTabSz="1371874"/>
            <a:r>
              <a:rPr lang="en-US" sz="2701" i="1" dirty="0">
                <a:solidFill>
                  <a:srgbClr val="394D54"/>
                </a:solidFill>
              </a:rPr>
              <a:t>Push</a:t>
            </a:r>
          </a:p>
        </p:txBody>
      </p:sp>
      <p:cxnSp>
        <p:nvCxnSpPr>
          <p:cNvPr id="47" name="Straight Connector 46"/>
          <p:cNvCxnSpPr>
            <a:stCxn id="85" idx="3"/>
          </p:cNvCxnSpPr>
          <p:nvPr/>
        </p:nvCxnSpPr>
        <p:spPr>
          <a:xfrm flipV="1">
            <a:off x="13626242" y="4483807"/>
            <a:ext cx="3362640" cy="258326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865033" y="5348170"/>
            <a:ext cx="1218090" cy="507960"/>
          </a:xfrm>
          <a:prstGeom prst="rect">
            <a:avLst/>
          </a:prstGeom>
          <a:noFill/>
        </p:spPr>
        <p:txBody>
          <a:bodyPr wrap="none" rtlCol="0">
            <a:spAutoFit/>
          </a:bodyPr>
          <a:lstStyle/>
          <a:p>
            <a:pPr defTabSz="1371874"/>
            <a:r>
              <a:rPr lang="en-US" sz="2701" i="1" dirty="0">
                <a:solidFill>
                  <a:srgbClr val="394D54"/>
                </a:solidFill>
              </a:rPr>
              <a:t>Update</a:t>
            </a:r>
          </a:p>
        </p:txBody>
      </p:sp>
      <p:sp>
        <p:nvSpPr>
          <p:cNvPr id="39" name="Rectangle 38"/>
          <p:cNvSpPr/>
          <p:nvPr/>
        </p:nvSpPr>
        <p:spPr>
          <a:xfrm>
            <a:off x="2922090" y="304928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53" name="Rectangle 52"/>
          <p:cNvSpPr/>
          <p:nvPr/>
        </p:nvSpPr>
        <p:spPr>
          <a:xfrm>
            <a:off x="2924363" y="185416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54" name="Rectangle 53"/>
          <p:cNvSpPr/>
          <p:nvPr/>
        </p:nvSpPr>
        <p:spPr>
          <a:xfrm>
            <a:off x="5731192" y="1950525"/>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Rectangle 54"/>
          <p:cNvSpPr/>
          <p:nvPr/>
        </p:nvSpPr>
        <p:spPr>
          <a:xfrm rot="5400000">
            <a:off x="6411142" y="2432324"/>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56" name="Rectangle 55"/>
          <p:cNvSpPr/>
          <p:nvPr/>
        </p:nvSpPr>
        <p:spPr>
          <a:xfrm rot="5400000">
            <a:off x="9215437" y="3486608"/>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59" name="TextBox 58"/>
          <p:cNvSpPr txBox="1"/>
          <p:nvPr/>
        </p:nvSpPr>
        <p:spPr>
          <a:xfrm>
            <a:off x="2705060" y="4701735"/>
            <a:ext cx="1565429" cy="1339213"/>
          </a:xfrm>
          <a:prstGeom prst="rect">
            <a:avLst/>
          </a:prstGeom>
          <a:noFill/>
        </p:spPr>
        <p:txBody>
          <a:bodyPr wrap="none" rtlCol="0">
            <a:spAutoFit/>
          </a:bodyPr>
          <a:lstStyle/>
          <a:p>
            <a:pPr algn="ctr" defTabSz="1371874"/>
            <a:r>
              <a:rPr lang="en-US" sz="2701" dirty="0">
                <a:solidFill>
                  <a:srgbClr val="394D54"/>
                </a:solidFill>
              </a:rPr>
              <a:t>Base </a:t>
            </a:r>
          </a:p>
          <a:p>
            <a:pPr algn="ctr" defTabSz="1371874"/>
            <a:r>
              <a:rPr lang="en-US" sz="2701" dirty="0">
                <a:solidFill>
                  <a:srgbClr val="394D54"/>
                </a:solidFill>
              </a:rPr>
              <a:t>Container</a:t>
            </a:r>
          </a:p>
          <a:p>
            <a:pPr algn="ctr" defTabSz="1371874"/>
            <a:r>
              <a:rPr lang="en-US" sz="2701" dirty="0">
                <a:solidFill>
                  <a:srgbClr val="394D54"/>
                </a:solidFill>
              </a:rPr>
              <a:t>Image</a:t>
            </a:r>
          </a:p>
        </p:txBody>
      </p:sp>
      <p:sp>
        <p:nvSpPr>
          <p:cNvPr id="60" name="TextBox 59"/>
          <p:cNvSpPr txBox="1"/>
          <p:nvPr/>
        </p:nvSpPr>
        <p:spPr>
          <a:xfrm>
            <a:off x="5011316" y="9353665"/>
            <a:ext cx="4115219" cy="831125"/>
          </a:xfrm>
          <a:prstGeom prst="rect">
            <a:avLst/>
          </a:prstGeom>
          <a:noFill/>
        </p:spPr>
        <p:txBody>
          <a:bodyPr wrap="square" rtlCol="0">
            <a:spAutoFit/>
          </a:bodyPr>
          <a:lstStyle/>
          <a:p>
            <a:pPr defTabSz="1371874"/>
            <a:r>
              <a:rPr lang="en-US" sz="2701" dirty="0">
                <a:solidFill>
                  <a:srgbClr val="394D54"/>
                </a:solidFill>
              </a:rPr>
              <a:t>Host is now running A’’</a:t>
            </a:r>
          </a:p>
          <a:p>
            <a:pPr defTabSz="1371874"/>
            <a:endParaRPr lang="en-US" sz="2100" dirty="0">
              <a:solidFill>
                <a:srgbClr val="394D54"/>
              </a:solidFill>
            </a:endParaRPr>
          </a:p>
        </p:txBody>
      </p:sp>
      <p:sp>
        <p:nvSpPr>
          <p:cNvPr id="61" name="TextBox 60"/>
          <p:cNvSpPr txBox="1"/>
          <p:nvPr/>
        </p:nvSpPr>
        <p:spPr>
          <a:xfrm>
            <a:off x="8502700"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cxnSp>
        <p:nvCxnSpPr>
          <p:cNvPr id="75" name="Straight Connector 74"/>
          <p:cNvCxnSpPr/>
          <p:nvPr/>
        </p:nvCxnSpPr>
        <p:spPr>
          <a:xfrm flipH="1" flipV="1">
            <a:off x="3969667" y="360447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6915937" y="3452108"/>
            <a:ext cx="1845313" cy="816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4288644" y="4799996"/>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78" name="Rectangle 77"/>
          <p:cNvSpPr/>
          <p:nvPr/>
        </p:nvSpPr>
        <p:spPr>
          <a:xfrm rot="5400000">
            <a:off x="14966548" y="5292980"/>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 </a:t>
            </a:r>
            <a:r>
              <a:rPr lang="el-GR" sz="2701" dirty="0">
                <a:solidFill>
                  <a:prstClr val="white"/>
                </a:solidFill>
              </a:rPr>
              <a:t>Δ</a:t>
            </a:r>
            <a:r>
              <a:rPr lang="en-US" sz="2701" dirty="0">
                <a:solidFill>
                  <a:prstClr val="white"/>
                </a:solidFill>
              </a:rPr>
              <a:t> </a:t>
            </a:r>
          </a:p>
        </p:txBody>
      </p:sp>
      <p:sp>
        <p:nvSpPr>
          <p:cNvPr id="81" name="Rectangle 80"/>
          <p:cNvSpPr/>
          <p:nvPr/>
        </p:nvSpPr>
        <p:spPr>
          <a:xfrm rot="5400000">
            <a:off x="15090497" y="6391001"/>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13" name="Striped Right Arrow 12"/>
          <p:cNvSpPr/>
          <p:nvPr/>
        </p:nvSpPr>
        <p:spPr>
          <a:xfrm rot="10800000">
            <a:off x="9713349" y="7727767"/>
            <a:ext cx="1132563" cy="9495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4" name="Rectangle 83"/>
          <p:cNvSpPr/>
          <p:nvPr/>
        </p:nvSpPr>
        <p:spPr>
          <a:xfrm>
            <a:off x="12482447" y="7664627"/>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85" name="Rectangle 84"/>
          <p:cNvSpPr/>
          <p:nvPr/>
        </p:nvSpPr>
        <p:spPr>
          <a:xfrm>
            <a:off x="12484719" y="6469509"/>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86" name="Rectangle 85"/>
          <p:cNvSpPr/>
          <p:nvPr/>
        </p:nvSpPr>
        <p:spPr>
          <a:xfrm>
            <a:off x="5020071" y="6636920"/>
            <a:ext cx="1453895" cy="218170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87" name="Rectangle 86"/>
          <p:cNvSpPr/>
          <p:nvPr/>
        </p:nvSpPr>
        <p:spPr>
          <a:xfrm rot="5400000">
            <a:off x="5730976" y="7084002"/>
            <a:ext cx="1205285" cy="2953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p:txBody>
      </p:sp>
      <p:sp>
        <p:nvSpPr>
          <p:cNvPr id="88" name="Rectangle 87"/>
          <p:cNvSpPr/>
          <p:nvPr/>
        </p:nvSpPr>
        <p:spPr>
          <a:xfrm rot="5400000">
            <a:off x="5816819" y="8197972"/>
            <a:ext cx="995823" cy="295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p:txBody>
      </p:sp>
      <p:sp>
        <p:nvSpPr>
          <p:cNvPr id="89" name="Rectangle 88"/>
          <p:cNvSpPr/>
          <p:nvPr/>
        </p:nvSpPr>
        <p:spPr>
          <a:xfrm>
            <a:off x="5011321" y="7828575"/>
            <a:ext cx="1131370" cy="978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r>
              <a:rPr lang="en-US" sz="2701" dirty="0">
                <a:solidFill>
                  <a:prstClr val="white"/>
                </a:solidFill>
              </a:rPr>
              <a:t>Bins/</a:t>
            </a:r>
          </a:p>
          <a:p>
            <a:pPr algn="ctr" defTabSz="1371874"/>
            <a:r>
              <a:rPr lang="en-US" sz="2701" dirty="0">
                <a:solidFill>
                  <a:prstClr val="white"/>
                </a:solidFill>
              </a:rPr>
              <a:t>Libs</a:t>
            </a: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a:p>
            <a:pPr algn="ctr" defTabSz="1371874"/>
            <a:endParaRPr lang="en-US" sz="2701" dirty="0">
              <a:solidFill>
                <a:prstClr val="white"/>
              </a:solidFill>
            </a:endParaRPr>
          </a:p>
        </p:txBody>
      </p:sp>
      <p:sp>
        <p:nvSpPr>
          <p:cNvPr id="90" name="Rectangle 89"/>
          <p:cNvSpPr/>
          <p:nvPr/>
        </p:nvSpPr>
        <p:spPr>
          <a:xfrm>
            <a:off x="5019784" y="6633454"/>
            <a:ext cx="1141529" cy="119511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App</a:t>
            </a:r>
          </a:p>
          <a:p>
            <a:pPr algn="ctr" defTabSz="1371874"/>
            <a:r>
              <a:rPr lang="en-US" sz="2701" dirty="0">
                <a:solidFill>
                  <a:prstClr val="white"/>
                </a:solidFill>
              </a:rPr>
              <a:t>A’’</a:t>
            </a:r>
          </a:p>
        </p:txBody>
      </p:sp>
      <p:sp>
        <p:nvSpPr>
          <p:cNvPr id="34" name="TextBox 33"/>
          <p:cNvSpPr txBox="1"/>
          <p:nvPr/>
        </p:nvSpPr>
        <p:spPr>
          <a:xfrm>
            <a:off x="11470099" y="9255469"/>
            <a:ext cx="5944630" cy="1246752"/>
          </a:xfrm>
          <a:prstGeom prst="rect">
            <a:avLst/>
          </a:prstGeom>
          <a:noFill/>
        </p:spPr>
        <p:txBody>
          <a:bodyPr wrap="square" rtlCol="0">
            <a:spAutoFit/>
          </a:bodyPr>
          <a:lstStyle/>
          <a:p>
            <a:pPr defTabSz="1371874"/>
            <a:r>
              <a:rPr lang="en-US" sz="2701" dirty="0">
                <a:solidFill>
                  <a:srgbClr val="394D54"/>
                </a:solidFill>
              </a:rPr>
              <a:t>Host running A wants to upgrade to A’’. Requests update. Gets only diffs</a:t>
            </a:r>
          </a:p>
          <a:p>
            <a:pPr defTabSz="1371874"/>
            <a:endParaRPr lang="en-US" sz="2100" dirty="0">
              <a:solidFill>
                <a:srgbClr val="394D54"/>
              </a:solidFill>
            </a:endParaRPr>
          </a:p>
        </p:txBody>
      </p:sp>
      <p:sp>
        <p:nvSpPr>
          <p:cNvPr id="33" name="TextBox 32"/>
          <p:cNvSpPr txBox="1"/>
          <p:nvPr/>
        </p:nvSpPr>
        <p:spPr>
          <a:xfrm>
            <a:off x="5774267" y="4754906"/>
            <a:ext cx="1966877" cy="923586"/>
          </a:xfrm>
          <a:prstGeom prst="rect">
            <a:avLst/>
          </a:prstGeom>
          <a:noFill/>
        </p:spPr>
        <p:txBody>
          <a:bodyPr wrap="square" rtlCol="0">
            <a:spAutoFit/>
          </a:bodyPr>
          <a:lstStyle/>
          <a:p>
            <a:pPr defTabSz="1371874"/>
            <a:r>
              <a:rPr lang="en-US" sz="2701" dirty="0">
                <a:solidFill>
                  <a:srgbClr val="394D54"/>
                </a:solidFill>
              </a:rPr>
              <a:t>Container Mod A’</a:t>
            </a:r>
            <a:endParaRPr lang="en-US" sz="2100" dirty="0">
              <a:solidFill>
                <a:srgbClr val="394D54"/>
              </a:solidFill>
            </a:endParaRPr>
          </a:p>
        </p:txBody>
      </p:sp>
      <p:sp>
        <p:nvSpPr>
          <p:cNvPr id="35" name="TextBox 34"/>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Changes and Updates</a:t>
            </a:r>
            <a:endParaRPr lang="tr-TR" sz="5000" dirty="0">
              <a:solidFill>
                <a:schemeClr val="accent5">
                  <a:lumMod val="75000"/>
                </a:schemeClr>
              </a:solidFill>
              <a:latin typeface="Novecento sans wide Book" pitchFamily="50" charset="-94"/>
            </a:endParaRP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7463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en-GB" sz="6000" dirty="0">
                <a:solidFill>
                  <a:schemeClr val="accent5">
                    <a:lumMod val="75000"/>
                  </a:schemeClr>
                </a:solidFill>
                <a:latin typeface="Novecento sans wide Book" pitchFamily="50" charset="-94"/>
              </a:rPr>
              <a:t>Use Cases </a:t>
            </a:r>
            <a:r>
              <a:rPr lang="en-US" sz="6000" dirty="0">
                <a:solidFill>
                  <a:schemeClr val="accent5">
                    <a:lumMod val="75000"/>
                  </a:schemeClr>
                </a:solidFill>
                <a:latin typeface="Novecento sans wide Book" pitchFamily="50" charset="-94"/>
              </a:rPr>
              <a:t>!!</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42642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518" y="1902978"/>
            <a:ext cx="15776138" cy="1268188"/>
          </a:xfrm>
        </p:spPr>
        <p:txBody>
          <a:bodyPr>
            <a:normAutofit/>
          </a:bodyPr>
          <a:lstStyle/>
          <a:p>
            <a:r>
              <a:rPr lang="en-US" sz="3601" dirty="0">
                <a:solidFill>
                  <a:srgbClr val="31859C"/>
                </a:solidFill>
              </a:rPr>
              <a:t>Ted Dziuba on the Use of Docker for Continuous Integration at Ebay Now</a:t>
            </a:r>
          </a:p>
          <a:p>
            <a:pPr marL="685921" lvl="1" indent="0">
              <a:buNone/>
            </a:pPr>
            <a:endParaRPr lang="en-US" dirty="0">
              <a:solidFill>
                <a:srgbClr val="31859C"/>
              </a:solidFill>
            </a:endParaRPr>
          </a:p>
          <a:p>
            <a:pPr lvl="1"/>
            <a:endParaRPr lang="en-US" dirty="0">
              <a:solidFill>
                <a:srgbClr val="31859C"/>
              </a:solidFill>
            </a:endParaRPr>
          </a:p>
        </p:txBody>
      </p:sp>
      <p:sp>
        <p:nvSpPr>
          <p:cNvPr id="6" name="Content Placeholder 2"/>
          <p:cNvSpPr txBox="1">
            <a:spLocks/>
          </p:cNvSpPr>
          <p:nvPr/>
        </p:nvSpPr>
        <p:spPr>
          <a:xfrm>
            <a:off x="1272761" y="3671125"/>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1" dirty="0">
                <a:solidFill>
                  <a:srgbClr val="31859C"/>
                </a:solidFill>
                <a:latin typeface="+mn-lt"/>
              </a:rPr>
              <a:t>Sasha Klizhentas on use of Docker at Mailgun/Rackspace</a:t>
            </a:r>
          </a:p>
          <a:p>
            <a:pPr marL="685921" lvl="1" indent="0">
              <a:buNone/>
            </a:pPr>
            <a:endParaRPr lang="en-US" sz="2701" dirty="0">
              <a:solidFill>
                <a:srgbClr val="31859C"/>
              </a:solidFill>
            </a:endParaRPr>
          </a:p>
          <a:p>
            <a:pPr lvl="1"/>
            <a:endParaRPr lang="en-US" sz="2701" dirty="0">
              <a:solidFill>
                <a:srgbClr val="31859C"/>
              </a:solidFill>
            </a:endParaRPr>
          </a:p>
        </p:txBody>
      </p:sp>
      <p:sp>
        <p:nvSpPr>
          <p:cNvPr id="7" name="Content Placeholder 2"/>
          <p:cNvSpPr txBox="1">
            <a:spLocks/>
          </p:cNvSpPr>
          <p:nvPr/>
        </p:nvSpPr>
        <p:spPr>
          <a:xfrm>
            <a:off x="1288003" y="5195389"/>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1" dirty="0">
                <a:solidFill>
                  <a:srgbClr val="31859C"/>
                </a:solidFill>
                <a:latin typeface="+mn-lt"/>
              </a:rPr>
              <a:t>Sebastien Pahl on use of Docker at </a:t>
            </a:r>
            <a:r>
              <a:rPr lang="en-US" sz="3601" dirty="0" err="1">
                <a:solidFill>
                  <a:srgbClr val="31859C"/>
                </a:solidFill>
                <a:latin typeface="+mn-lt"/>
              </a:rPr>
              <a:t>CloudFlare</a:t>
            </a:r>
            <a:endParaRPr lang="en-US" sz="3601" dirty="0">
              <a:solidFill>
                <a:srgbClr val="31859C"/>
              </a:solidFill>
              <a:latin typeface="+mn-lt"/>
            </a:endParaRPr>
          </a:p>
        </p:txBody>
      </p:sp>
      <p:sp>
        <p:nvSpPr>
          <p:cNvPr id="8" name="Content Placeholder 2"/>
          <p:cNvSpPr txBox="1">
            <a:spLocks/>
          </p:cNvSpPr>
          <p:nvPr/>
        </p:nvSpPr>
        <p:spPr>
          <a:xfrm>
            <a:off x="1303246" y="6506257"/>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1" dirty="0">
                <a:solidFill>
                  <a:srgbClr val="31859C"/>
                </a:solidFill>
                <a:latin typeface="+mn-lt"/>
              </a:rPr>
              <a:t>Cambridge HealthCare</a:t>
            </a:r>
          </a:p>
        </p:txBody>
      </p:sp>
      <p:sp>
        <p:nvSpPr>
          <p:cNvPr id="9" name="Content Placeholder 2"/>
          <p:cNvSpPr txBox="1">
            <a:spLocks/>
          </p:cNvSpPr>
          <p:nvPr/>
        </p:nvSpPr>
        <p:spPr>
          <a:xfrm>
            <a:off x="1364217" y="7923823"/>
            <a:ext cx="15776138" cy="1268188"/>
          </a:xfrm>
          <a:prstGeom prst="rect">
            <a:avLst/>
          </a:prstGeom>
        </p:spPr>
        <p:txBody>
          <a:bodyPr vert="horz" lIns="137184" tIns="68592" rIns="137184" bIns="6859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1" dirty="0">
                <a:solidFill>
                  <a:srgbClr val="31859C"/>
                </a:solidFill>
                <a:latin typeface="+mn-lt"/>
              </a:rPr>
              <a:t>Red Hat Openshift and Docker</a:t>
            </a:r>
          </a:p>
        </p:txBody>
      </p:sp>
      <p:sp>
        <p:nvSpPr>
          <p:cNvPr id="10" name="TextBox 9"/>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Use Cases </a:t>
            </a:r>
            <a:endParaRPr lang="tr-TR" sz="5000" dirty="0">
              <a:solidFill>
                <a:schemeClr val="accent5">
                  <a:lumMod val="75000"/>
                </a:schemeClr>
              </a:solidFill>
              <a:latin typeface="Novecento sans wide Book" pitchFamily="50" charset="-94"/>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6312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4134360"/>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Ecosystem</a:t>
            </a:r>
            <a:endParaRPr lang="tr-TR" sz="6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97058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172338"/>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Challenges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11142" y="-3162199"/>
            <a:ext cx="1168254" cy="9003175"/>
          </a:xfrm>
          <a:prstGeom prst="rect">
            <a:avLst/>
          </a:prstGeom>
        </p:spPr>
      </p:pic>
      <p:sp>
        <p:nvSpPr>
          <p:cNvPr id="47" name="Rectangle 46"/>
          <p:cNvSpPr/>
          <p:nvPr/>
        </p:nvSpPr>
        <p:spPr>
          <a:xfrm>
            <a:off x="4516239" y="2826096"/>
            <a:ext cx="2172077" cy="168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701" dirty="0">
              <a:solidFill>
                <a:prstClr val="white"/>
              </a:solidFill>
            </a:endParaRPr>
          </a:p>
        </p:txBody>
      </p:sp>
      <p:grpSp>
        <p:nvGrpSpPr>
          <p:cNvPr id="48" name="Group 47"/>
          <p:cNvGrpSpPr/>
          <p:nvPr/>
        </p:nvGrpSpPr>
        <p:grpSpPr>
          <a:xfrm>
            <a:off x="4739389" y="4472787"/>
            <a:ext cx="1744711" cy="2129624"/>
            <a:chOff x="2590800" y="2667000"/>
            <a:chExt cx="1685542" cy="2057400"/>
          </a:xfrm>
          <a:solidFill>
            <a:srgbClr val="92D050"/>
          </a:solidFill>
        </p:grpSpPr>
        <p:sp>
          <p:nvSpPr>
            <p:cNvPr id="49" name="Hexagon 48"/>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0" name="Hexagon 49"/>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1" name="Hexagon 50"/>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2" name="Hexagon 51"/>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3" name="Hexagon 52"/>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4" name="Hexagon 53"/>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55" name="Hexagon 54"/>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56" name="Oval 55"/>
          <p:cNvSpPr/>
          <p:nvPr/>
        </p:nvSpPr>
        <p:spPr>
          <a:xfrm>
            <a:off x="1071748" y="4122886"/>
            <a:ext cx="3086636" cy="29723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1" rIns="137160" bIns="68581" rtlCol="0" anchor="ctr"/>
          <a:lstStyle/>
          <a:p>
            <a:pPr algn="ctr" defTabSz="1371874"/>
            <a:endParaRPr lang="en-US" sz="2400" dirty="0">
              <a:solidFill>
                <a:srgbClr val="253232"/>
              </a:solidFill>
            </a:endParaRPr>
          </a:p>
        </p:txBody>
      </p:sp>
      <p:cxnSp>
        <p:nvCxnSpPr>
          <p:cNvPr id="57" name="Straight Connector 56"/>
          <p:cNvCxnSpPr/>
          <p:nvPr/>
        </p:nvCxnSpPr>
        <p:spPr>
          <a:xfrm>
            <a:off x="3429595" y="3773249"/>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522540" y="7023751"/>
            <a:ext cx="51443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4344162" y="8385613"/>
            <a:ext cx="2425214" cy="417709"/>
            <a:chOff x="5867400" y="5588976"/>
            <a:chExt cx="1616529" cy="278424"/>
          </a:xfrm>
        </p:grpSpPr>
        <p:sp>
          <p:nvSpPr>
            <p:cNvPr id="60" name="Flowchart: Magnetic Disk 5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1" name="Flowchart: Magnetic Disk 6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2" name="Flowchart: Magnetic Disk 6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3" name="Flowchart: Magnetic Disk 6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4" name="Flowchart: Magnetic Disk 6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sp>
          <p:nvSpPr>
            <p:cNvPr id="65" name="Flowchart: Magnetic Disk 6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endParaRPr lang="en-US" sz="2701">
                <a:solidFill>
                  <a:prstClr val="white"/>
                </a:solidFill>
              </a:endParaRPr>
            </a:p>
          </p:txBody>
        </p:sp>
      </p:grpSp>
      <p:sp>
        <p:nvSpPr>
          <p:cNvPr id="66" name="Left Arrow Callout 65"/>
          <p:cNvSpPr/>
          <p:nvPr/>
        </p:nvSpPr>
        <p:spPr>
          <a:xfrm>
            <a:off x="7202155" y="4344850"/>
            <a:ext cx="5230134" cy="1828930"/>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ensure services interact consistently, avoid dependency hell</a:t>
            </a:r>
          </a:p>
        </p:txBody>
      </p:sp>
      <p:sp>
        <p:nvSpPr>
          <p:cNvPr id="67" name="Left Arrow Callout 66"/>
          <p:cNvSpPr/>
          <p:nvPr/>
        </p:nvSpPr>
        <p:spPr>
          <a:xfrm>
            <a:off x="7202155" y="7660124"/>
            <a:ext cx="5273006" cy="1828930"/>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migrate &amp; scale quickly, ensure compatibility</a:t>
            </a:r>
          </a:p>
        </p:txBody>
      </p:sp>
      <p:sp>
        <p:nvSpPr>
          <p:cNvPr id="68" name="Left Arrow Callout 67"/>
          <p:cNvSpPr/>
          <p:nvPr/>
        </p:nvSpPr>
        <p:spPr>
          <a:xfrm>
            <a:off x="12189360" y="6016966"/>
            <a:ext cx="5072943" cy="1828930"/>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874"/>
            <a:r>
              <a:rPr lang="en-US" sz="2701" dirty="0">
                <a:solidFill>
                  <a:prstClr val="white"/>
                </a:solidFill>
              </a:rPr>
              <a:t>How to avoid n X n different </a:t>
            </a:r>
            <a:r>
              <a:rPr lang="en-US" sz="2701" dirty="0" err="1">
                <a:solidFill>
                  <a:prstClr val="white"/>
                </a:solidFill>
              </a:rPr>
              <a:t>configs</a:t>
            </a:r>
            <a:endParaRPr lang="en-US" sz="2701" dirty="0">
              <a:solidFill>
                <a:prstClr val="white"/>
              </a:solidFill>
            </a:endParaRPr>
          </a:p>
        </p:txBody>
      </p:sp>
      <p:sp>
        <p:nvSpPr>
          <p:cNvPr id="69" name="TextBox 68"/>
          <p:cNvSpPr txBox="1"/>
          <p:nvPr/>
        </p:nvSpPr>
        <p:spPr>
          <a:xfrm>
            <a:off x="871695" y="7560095"/>
            <a:ext cx="3015186" cy="2170466"/>
          </a:xfrm>
          <a:prstGeom prst="rect">
            <a:avLst/>
          </a:prstGeom>
          <a:noFill/>
        </p:spPr>
        <p:txBody>
          <a:bodyPr wrap="square" rtlCol="0">
            <a:spAutoFit/>
          </a:bodyPr>
          <a:lstStyle/>
          <a:p>
            <a:pPr algn="ctr" defTabSz="1371874"/>
            <a:r>
              <a:rPr lang="en-US" sz="2701" dirty="0">
                <a:solidFill>
                  <a:srgbClr val="253232"/>
                </a:solidFill>
              </a:rPr>
              <a:t>Running on any available set of physical resources</a:t>
            </a:r>
          </a:p>
          <a:p>
            <a:pPr algn="ctr" defTabSz="1371874"/>
            <a:r>
              <a:rPr lang="en-US" sz="2701" dirty="0">
                <a:solidFill>
                  <a:srgbClr val="253232"/>
                </a:solidFill>
              </a:rPr>
              <a:t>(public/private/</a:t>
            </a:r>
          </a:p>
          <a:p>
            <a:pPr algn="ctr" defTabSz="1371874"/>
            <a:r>
              <a:rPr lang="en-US" sz="2701" dirty="0">
                <a:solidFill>
                  <a:srgbClr val="253232"/>
                </a:solidFill>
              </a:rPr>
              <a:t>virtualized)</a:t>
            </a:r>
          </a:p>
        </p:txBody>
      </p:sp>
      <p:sp>
        <p:nvSpPr>
          <p:cNvPr id="70" name="TextBox 69"/>
          <p:cNvSpPr txBox="1"/>
          <p:nvPr/>
        </p:nvSpPr>
        <p:spPr>
          <a:xfrm>
            <a:off x="771659" y="4544910"/>
            <a:ext cx="3100926" cy="1754839"/>
          </a:xfrm>
          <a:prstGeom prst="rect">
            <a:avLst/>
          </a:prstGeom>
          <a:noFill/>
        </p:spPr>
        <p:txBody>
          <a:bodyPr wrap="square" rtlCol="0">
            <a:spAutoFit/>
          </a:bodyPr>
          <a:lstStyle/>
          <a:p>
            <a:pPr algn="ctr" defTabSz="1371874"/>
            <a:r>
              <a:rPr lang="en-US" sz="2701" dirty="0">
                <a:solidFill>
                  <a:srgbClr val="253232"/>
                </a:solidFill>
              </a:rPr>
              <a:t>Assembled by developers using best available  services</a:t>
            </a:r>
          </a:p>
        </p:txBody>
      </p:sp>
      <p:sp>
        <p:nvSpPr>
          <p:cNvPr id="71" name="TextBox 70"/>
          <p:cNvSpPr txBox="1"/>
          <p:nvPr/>
        </p:nvSpPr>
        <p:spPr>
          <a:xfrm>
            <a:off x="628767" y="2472866"/>
            <a:ext cx="3358145" cy="923586"/>
          </a:xfrm>
          <a:prstGeom prst="rect">
            <a:avLst/>
          </a:prstGeom>
          <a:noFill/>
        </p:spPr>
        <p:txBody>
          <a:bodyPr wrap="square" rtlCol="0">
            <a:spAutoFit/>
          </a:bodyPr>
          <a:lstStyle/>
          <a:p>
            <a:pPr algn="ctr" defTabSz="1371874"/>
            <a:r>
              <a:rPr lang="en-US" sz="2701" dirty="0">
                <a:solidFill>
                  <a:srgbClr val="253232"/>
                </a:solidFill>
              </a:rPr>
              <a:t>Thin app on mobile, tablet</a:t>
            </a:r>
          </a:p>
        </p:txBody>
      </p:sp>
      <p:sp>
        <p:nvSpPr>
          <p:cNvPr id="72" name="TextBox 71"/>
          <p:cNvSpPr txBox="1"/>
          <p:nvPr/>
        </p:nvSpPr>
        <p:spPr>
          <a:xfrm>
            <a:off x="4918756" y="2062577"/>
            <a:ext cx="1367041" cy="784960"/>
          </a:xfrm>
          <a:prstGeom prst="rect">
            <a:avLst/>
          </a:prstGeom>
          <a:noFill/>
        </p:spPr>
        <p:txBody>
          <a:bodyPr wrap="none" lIns="137160" tIns="68581" rIns="137160" bIns="68581" rtlCol="0">
            <a:spAutoFit/>
          </a:bodyPr>
          <a:lstStyle/>
          <a:p>
            <a:pPr defTabSz="1371874"/>
            <a:r>
              <a:rPr lang="en-US" sz="4201" dirty="0">
                <a:solidFill>
                  <a:srgbClr val="394D54"/>
                </a:solidFill>
              </a:rPr>
              <a:t>2015</a:t>
            </a:r>
          </a:p>
        </p:txBody>
      </p:sp>
    </p:spTree>
    <p:extLst>
      <p:ext uri="{BB962C8B-B14F-4D97-AF65-F5344CB8AC3E}">
        <p14:creationId xmlns:p14="http://schemas.microsoft.com/office/powerpoint/2010/main" val="389507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6092920" y="5762085"/>
            <a:ext cx="1612507" cy="1770745"/>
          </a:xfrm>
          <a:prstGeom prst="rect">
            <a:avLst/>
          </a:prstGeom>
        </p:spPr>
      </p:pic>
      <p:pic>
        <p:nvPicPr>
          <p:cNvPr id="5" name="Picture 4"/>
          <p:cNvPicPr>
            <a:picLocks noChangeAspect="1"/>
          </p:cNvPicPr>
          <p:nvPr/>
        </p:nvPicPr>
        <p:blipFill>
          <a:blip r:embed="rId3" cstate="print"/>
          <a:stretch>
            <a:fillRect/>
          </a:stretch>
        </p:blipFill>
        <p:spPr>
          <a:xfrm>
            <a:off x="7134048" y="2288683"/>
            <a:ext cx="1856128" cy="1459959"/>
          </a:xfrm>
          <a:prstGeom prst="rect">
            <a:avLst/>
          </a:prstGeom>
        </p:spPr>
      </p:pic>
      <p:pic>
        <p:nvPicPr>
          <p:cNvPr id="6" name="Picture 5"/>
          <p:cNvPicPr>
            <a:picLocks noChangeAspect="1"/>
          </p:cNvPicPr>
          <p:nvPr/>
        </p:nvPicPr>
        <p:blipFill>
          <a:blip r:embed="rId4" cstate="print"/>
          <a:stretch>
            <a:fillRect/>
          </a:stretch>
        </p:blipFill>
        <p:spPr>
          <a:xfrm>
            <a:off x="2298101" y="7989045"/>
            <a:ext cx="2190487" cy="1151772"/>
          </a:xfrm>
          <a:prstGeom prst="rect">
            <a:avLst/>
          </a:prstGeom>
        </p:spPr>
      </p:pic>
      <p:pic>
        <p:nvPicPr>
          <p:cNvPr id="7" name="Picture 6"/>
          <p:cNvPicPr>
            <a:picLocks noChangeAspect="1"/>
          </p:cNvPicPr>
          <p:nvPr/>
        </p:nvPicPr>
        <p:blipFill>
          <a:blip r:embed="rId5" cstate="print"/>
          <a:stretch>
            <a:fillRect/>
          </a:stretch>
        </p:blipFill>
        <p:spPr>
          <a:xfrm>
            <a:off x="12335923" y="8047125"/>
            <a:ext cx="2311681" cy="353439"/>
          </a:xfrm>
          <a:prstGeom prst="rect">
            <a:avLst/>
          </a:prstGeom>
        </p:spPr>
      </p:pic>
      <p:pic>
        <p:nvPicPr>
          <p:cNvPr id="8" name="Picture 7"/>
          <p:cNvPicPr>
            <a:picLocks noChangeAspect="1"/>
          </p:cNvPicPr>
          <p:nvPr/>
        </p:nvPicPr>
        <p:blipFill>
          <a:blip r:embed="rId6" cstate="print"/>
          <a:stretch>
            <a:fillRect/>
          </a:stretch>
        </p:blipFill>
        <p:spPr>
          <a:xfrm>
            <a:off x="9478988" y="5762084"/>
            <a:ext cx="1962491" cy="763193"/>
          </a:xfrm>
          <a:prstGeom prst="rect">
            <a:avLst/>
          </a:prstGeom>
        </p:spPr>
      </p:pic>
      <p:pic>
        <p:nvPicPr>
          <p:cNvPr id="9" name="Picture 8"/>
          <p:cNvPicPr>
            <a:picLocks noChangeAspect="1"/>
          </p:cNvPicPr>
          <p:nvPr/>
        </p:nvPicPr>
        <p:blipFill>
          <a:blip r:embed="rId7" cstate="print"/>
          <a:stretch>
            <a:fillRect/>
          </a:stretch>
        </p:blipFill>
        <p:spPr>
          <a:xfrm>
            <a:off x="7442518" y="8658756"/>
            <a:ext cx="2052043" cy="658104"/>
          </a:xfrm>
          <a:prstGeom prst="rect">
            <a:avLst/>
          </a:prstGeom>
        </p:spPr>
      </p:pic>
      <p:pic>
        <p:nvPicPr>
          <p:cNvPr id="10" name="Picture 9"/>
          <p:cNvPicPr>
            <a:picLocks noChangeAspect="1"/>
          </p:cNvPicPr>
          <p:nvPr/>
        </p:nvPicPr>
        <p:blipFill>
          <a:blip r:embed="rId8" cstate="print"/>
          <a:stretch>
            <a:fillRect/>
          </a:stretch>
        </p:blipFill>
        <p:spPr>
          <a:xfrm>
            <a:off x="13981232" y="4946365"/>
            <a:ext cx="1653387" cy="1631439"/>
          </a:xfrm>
          <a:prstGeom prst="rect">
            <a:avLst/>
          </a:prstGeom>
        </p:spPr>
      </p:pic>
      <p:pic>
        <p:nvPicPr>
          <p:cNvPr id="11" name="Picture 10"/>
          <p:cNvPicPr>
            <a:picLocks noChangeAspect="1"/>
          </p:cNvPicPr>
          <p:nvPr/>
        </p:nvPicPr>
        <p:blipFill>
          <a:blip r:embed="rId9" cstate="print"/>
          <a:stretch>
            <a:fillRect/>
          </a:stretch>
        </p:blipFill>
        <p:spPr>
          <a:xfrm>
            <a:off x="2857835" y="3560911"/>
            <a:ext cx="1630753" cy="1682405"/>
          </a:xfrm>
          <a:prstGeom prst="rect">
            <a:avLst/>
          </a:prstGeom>
        </p:spPr>
      </p:pic>
      <p:pic>
        <p:nvPicPr>
          <p:cNvPr id="12" name="Picture 11"/>
          <p:cNvPicPr>
            <a:picLocks noChangeAspect="1"/>
          </p:cNvPicPr>
          <p:nvPr/>
        </p:nvPicPr>
        <p:blipFill>
          <a:blip r:embed="rId10" cstate="print"/>
          <a:stretch>
            <a:fillRect/>
          </a:stretch>
        </p:blipFill>
        <p:spPr>
          <a:xfrm>
            <a:off x="13729431" y="2001031"/>
            <a:ext cx="1498694" cy="1122574"/>
          </a:xfrm>
          <a:prstGeom prst="rect">
            <a:avLst/>
          </a:prstGeom>
        </p:spPr>
      </p:pic>
      <p:sp>
        <p:nvSpPr>
          <p:cNvPr id="14" name="TextBox 13"/>
          <p:cNvSpPr txBox="1"/>
          <p:nvPr/>
        </p:nvSpPr>
        <p:spPr>
          <a:xfrm>
            <a:off x="1600685" y="22521"/>
            <a:ext cx="14817710" cy="861774"/>
          </a:xfrm>
          <a:prstGeom prst="rect">
            <a:avLst/>
          </a:prstGeom>
          <a:noFill/>
        </p:spPr>
        <p:txBody>
          <a:bodyPr wrap="square" rtlCol="0">
            <a:spAutoFit/>
          </a:bodyPr>
          <a:lstStyle/>
          <a:p>
            <a:pPr algn="ctr"/>
            <a:r>
              <a:rPr lang="en-GB" sz="5000" dirty="0">
                <a:solidFill>
                  <a:schemeClr val="accent5">
                    <a:lumMod val="75000"/>
                  </a:schemeClr>
                </a:solidFill>
                <a:latin typeface="Novecento sans wide Book" pitchFamily="50" charset="-94"/>
              </a:rPr>
              <a:t>Ecosystem Support</a:t>
            </a:r>
            <a:endParaRPr lang="tr-TR" sz="5000" dirty="0">
              <a:solidFill>
                <a:schemeClr val="accent5">
                  <a:lumMod val="75000"/>
                </a:schemeClr>
              </a:solidFill>
              <a:latin typeface="Novecento sans wide Book" pitchFamily="50" charset="-94"/>
            </a:endParaRPr>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
        <p:nvSpPr>
          <p:cNvPr id="2" name="TextBox 1"/>
          <p:cNvSpPr txBox="1"/>
          <p:nvPr/>
        </p:nvSpPr>
        <p:spPr>
          <a:xfrm>
            <a:off x="1076043" y="1556120"/>
            <a:ext cx="4634602" cy="707886"/>
          </a:xfrm>
          <a:prstGeom prst="rect">
            <a:avLst/>
          </a:prstGeom>
          <a:noFill/>
        </p:spPr>
        <p:txBody>
          <a:bodyPr wrap="none" rtlCol="0">
            <a:spAutoFit/>
          </a:bodyPr>
          <a:lstStyle/>
          <a:p>
            <a:r>
              <a:rPr lang="en-US" sz="4000" b="1" dirty="0">
                <a:solidFill>
                  <a:schemeClr val="tx1">
                    <a:lumMod val="50000"/>
                    <a:lumOff val="50000"/>
                  </a:schemeClr>
                </a:solidFill>
              </a:rPr>
              <a:t>Used By engineers at</a:t>
            </a:r>
          </a:p>
        </p:txBody>
      </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0233" y="3931448"/>
            <a:ext cx="1486107" cy="781159"/>
          </a:xfrm>
          <a:prstGeom prst="rect">
            <a:avLst/>
          </a:prstGeom>
        </p:spPr>
      </p:pic>
    </p:spTree>
    <p:extLst>
      <p:ext uri="{BB962C8B-B14F-4D97-AF65-F5344CB8AC3E}">
        <p14:creationId xmlns:p14="http://schemas.microsoft.com/office/powerpoint/2010/main" val="244424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594634"/>
            <a:ext cx="2323284" cy="7295336"/>
          </a:xfrm>
          <a:prstGeom prst="rect">
            <a:avLst/>
          </a:prstGeom>
        </p:spPr>
      </p:pic>
      <p:sp>
        <p:nvSpPr>
          <p:cNvPr id="16" name="TextBox 15"/>
          <p:cNvSpPr txBox="1"/>
          <p:nvPr/>
        </p:nvSpPr>
        <p:spPr>
          <a:xfrm>
            <a:off x="4537074" y="5392150"/>
            <a:ext cx="9289032" cy="1015663"/>
          </a:xfrm>
          <a:prstGeom prst="rect">
            <a:avLst/>
          </a:prstGeom>
          <a:noFill/>
        </p:spPr>
        <p:txBody>
          <a:bodyPr wrap="square" rtlCol="0">
            <a:spAutoFit/>
          </a:bodyPr>
          <a:lstStyle/>
          <a:p>
            <a:pPr algn="ctr"/>
            <a:r>
              <a:rPr lang="tr-TR" sz="6000" dirty="0">
                <a:solidFill>
                  <a:schemeClr val="accent5">
                    <a:lumMod val="75000"/>
                  </a:schemeClr>
                </a:solidFill>
                <a:latin typeface="Novecento sans wide Book" pitchFamily="50" charset="-94"/>
              </a:rPr>
              <a:t>Thank You For L</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sten</a:t>
            </a:r>
            <a:r>
              <a:rPr lang="en-US" sz="6000" dirty="0">
                <a:solidFill>
                  <a:schemeClr val="accent5">
                    <a:lumMod val="75000"/>
                  </a:schemeClr>
                </a:solidFill>
                <a:latin typeface="Novecento sans wide Book" pitchFamily="50" charset="-94"/>
              </a:rPr>
              <a:t>i</a:t>
            </a:r>
            <a:r>
              <a:rPr lang="tr-TR" sz="6000" dirty="0">
                <a:solidFill>
                  <a:schemeClr val="accent5">
                    <a:lumMod val="75000"/>
                  </a:schemeClr>
                </a:solidFill>
                <a:latin typeface="Novecento sans wide Book" pitchFamily="50" charset="-94"/>
              </a:rPr>
              <a:t>ng</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211" y="2155376"/>
            <a:ext cx="4036759" cy="3124411"/>
          </a:xfrm>
          <a:prstGeom prst="rect">
            <a:avLst/>
          </a:prstGeom>
        </p:spPr>
      </p:pic>
    </p:spTree>
    <p:extLst>
      <p:ext uri="{BB962C8B-B14F-4D97-AF65-F5344CB8AC3E}">
        <p14:creationId xmlns:p14="http://schemas.microsoft.com/office/powerpoint/2010/main" val="176286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70211" y="96667"/>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Challenge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3240626"/>
            <a:ext cx="1168254" cy="9003175"/>
          </a:xfrm>
          <a:prstGeom prst="rect">
            <a:avLst/>
          </a:prstGeom>
        </p:spPr>
      </p:pic>
      <p:sp>
        <p:nvSpPr>
          <p:cNvPr id="32" name="Line 1"/>
          <p:cNvSpPr>
            <a:spLocks noChangeShapeType="1"/>
          </p:cNvSpPr>
          <p:nvPr/>
        </p:nvSpPr>
        <p:spPr bwMode="auto">
          <a:xfrm>
            <a:off x="833359" y="6175582"/>
            <a:ext cx="16185786" cy="1193"/>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600">
              <a:solidFill>
                <a:srgbClr val="394D54"/>
              </a:solidFill>
            </a:endParaRPr>
          </a:p>
        </p:txBody>
      </p:sp>
      <p:sp>
        <p:nvSpPr>
          <p:cNvPr id="33" name="Rectangle 2"/>
          <p:cNvSpPr>
            <a:spLocks/>
          </p:cNvSpPr>
          <p:nvPr/>
        </p:nvSpPr>
        <p:spPr bwMode="auto">
          <a:xfrm>
            <a:off x="3246028" y="2461292"/>
            <a:ext cx="213520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Static website</a:t>
            </a:r>
          </a:p>
        </p:txBody>
      </p:sp>
      <p:sp>
        <p:nvSpPr>
          <p:cNvPr id="34" name="Rectangle 3"/>
          <p:cNvSpPr>
            <a:spLocks/>
          </p:cNvSpPr>
          <p:nvPr/>
        </p:nvSpPr>
        <p:spPr bwMode="auto">
          <a:xfrm>
            <a:off x="8484642" y="3713008"/>
            <a:ext cx="2167388"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Web frontend </a:t>
            </a:r>
          </a:p>
        </p:txBody>
      </p:sp>
      <p:sp>
        <p:nvSpPr>
          <p:cNvPr id="35" name="Rectangle 4"/>
          <p:cNvSpPr>
            <a:spLocks/>
          </p:cNvSpPr>
          <p:nvPr/>
        </p:nvSpPr>
        <p:spPr bwMode="auto">
          <a:xfrm>
            <a:off x="7927095" y="1932983"/>
            <a:ext cx="130805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a:solidFill>
                  <a:srgbClr val="394D54"/>
                </a:solidFill>
                <a:ea typeface="Gill Sans" charset="0"/>
                <a:cs typeface="Gill Sans" charset="0"/>
              </a:rPr>
              <a:t>User DB</a:t>
            </a:r>
          </a:p>
        </p:txBody>
      </p:sp>
      <p:sp>
        <p:nvSpPr>
          <p:cNvPr id="36" name="Rectangle 5"/>
          <p:cNvSpPr>
            <a:spLocks/>
          </p:cNvSpPr>
          <p:nvPr/>
        </p:nvSpPr>
        <p:spPr bwMode="auto">
          <a:xfrm>
            <a:off x="11073982" y="2561713"/>
            <a:ext cx="103874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Queue</a:t>
            </a:r>
          </a:p>
        </p:txBody>
      </p:sp>
      <p:sp>
        <p:nvSpPr>
          <p:cNvPr id="37" name="Rectangle 6"/>
          <p:cNvSpPr>
            <a:spLocks/>
          </p:cNvSpPr>
          <p:nvPr/>
        </p:nvSpPr>
        <p:spPr bwMode="auto">
          <a:xfrm>
            <a:off x="13141188" y="2566350"/>
            <a:ext cx="1962076"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Analytics DB</a:t>
            </a:r>
          </a:p>
        </p:txBody>
      </p:sp>
      <p:sp>
        <p:nvSpPr>
          <p:cNvPr id="38" name="Rectangle 7"/>
          <p:cNvSpPr>
            <a:spLocks/>
          </p:cNvSpPr>
          <p:nvPr/>
        </p:nvSpPr>
        <p:spPr bwMode="auto">
          <a:xfrm>
            <a:off x="2796149" y="3903156"/>
            <a:ext cx="3154710"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Background workers</a:t>
            </a:r>
          </a:p>
        </p:txBody>
      </p:sp>
      <p:sp>
        <p:nvSpPr>
          <p:cNvPr id="39" name="Rectangle 8"/>
          <p:cNvSpPr>
            <a:spLocks/>
          </p:cNvSpPr>
          <p:nvPr/>
        </p:nvSpPr>
        <p:spPr bwMode="auto">
          <a:xfrm>
            <a:off x="12622556" y="4634066"/>
            <a:ext cx="1981312"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701" dirty="0">
                <a:solidFill>
                  <a:srgbClr val="394D54"/>
                </a:solidFill>
                <a:ea typeface="Gill Sans" charset="0"/>
                <a:cs typeface="Gill Sans" charset="0"/>
              </a:rPr>
              <a:t>API endpoint</a:t>
            </a:r>
          </a:p>
        </p:txBody>
      </p:sp>
      <p:sp>
        <p:nvSpPr>
          <p:cNvPr id="40" name="Rectangle 9"/>
          <p:cNvSpPr>
            <a:spLocks/>
          </p:cNvSpPr>
          <p:nvPr/>
        </p:nvSpPr>
        <p:spPr bwMode="auto">
          <a:xfrm>
            <a:off x="1611426" y="2763110"/>
            <a:ext cx="4982441"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nginx</a:t>
            </a:r>
            <a:r>
              <a:rPr lang="en-US" sz="1577" dirty="0">
                <a:solidFill>
                  <a:srgbClr val="282828"/>
                </a:solidFill>
                <a:ea typeface="Gill Sans" charset="0"/>
                <a:cs typeface="Gill Sans" charset="0"/>
              </a:rPr>
              <a:t> 1.5 + </a:t>
            </a:r>
            <a:r>
              <a:rPr lang="en-US" sz="1577" dirty="0" err="1">
                <a:solidFill>
                  <a:srgbClr val="282828"/>
                </a:solidFill>
                <a:ea typeface="Gill Sans" charset="0"/>
                <a:cs typeface="Gill Sans" charset="0"/>
              </a:rPr>
              <a:t>modsecurity</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openssl</a:t>
            </a:r>
            <a:r>
              <a:rPr lang="en-US" sz="1577" dirty="0">
                <a:solidFill>
                  <a:srgbClr val="282828"/>
                </a:solidFill>
                <a:ea typeface="Gill Sans" charset="0"/>
                <a:cs typeface="Gill Sans" charset="0"/>
              </a:rPr>
              <a:t> + bootstrap 2</a:t>
            </a:r>
          </a:p>
        </p:txBody>
      </p:sp>
      <p:sp>
        <p:nvSpPr>
          <p:cNvPr id="41" name="Rectangle 10"/>
          <p:cNvSpPr>
            <a:spLocks/>
          </p:cNvSpPr>
          <p:nvPr/>
        </p:nvSpPr>
        <p:spPr bwMode="auto">
          <a:xfrm>
            <a:off x="7462518" y="2520553"/>
            <a:ext cx="2043829"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 + pgv8 + v8</a:t>
            </a:r>
          </a:p>
        </p:txBody>
      </p:sp>
      <p:sp>
        <p:nvSpPr>
          <p:cNvPr id="42" name="Rectangle 11"/>
          <p:cNvSpPr>
            <a:spLocks/>
          </p:cNvSpPr>
          <p:nvPr/>
        </p:nvSpPr>
        <p:spPr bwMode="auto">
          <a:xfrm>
            <a:off x="12934977" y="3079922"/>
            <a:ext cx="3004027" cy="24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hadoop</a:t>
            </a:r>
            <a:r>
              <a:rPr lang="en-US" sz="1577" dirty="0">
                <a:solidFill>
                  <a:srgbClr val="282828"/>
                </a:solidFill>
                <a:ea typeface="Gill Sans" charset="0"/>
                <a:cs typeface="Gill Sans" charset="0"/>
              </a:rPr>
              <a:t> + hive + thrift + </a:t>
            </a:r>
            <a:r>
              <a:rPr lang="en-US" sz="1577" dirty="0" err="1">
                <a:solidFill>
                  <a:srgbClr val="282828"/>
                </a:solidFill>
                <a:ea typeface="Gill Sans" charset="0"/>
                <a:cs typeface="Gill Sans" charset="0"/>
              </a:rPr>
              <a:t>OpenJDK</a:t>
            </a:r>
            <a:endParaRPr lang="en-US" sz="1577" dirty="0">
              <a:solidFill>
                <a:srgbClr val="282828"/>
              </a:solidFill>
              <a:ea typeface="Gill Sans" charset="0"/>
              <a:cs typeface="Gill Sans" charset="0"/>
            </a:endParaRPr>
          </a:p>
        </p:txBody>
      </p:sp>
      <p:sp>
        <p:nvSpPr>
          <p:cNvPr id="43" name="Rectangle 12"/>
          <p:cNvSpPr>
            <a:spLocks/>
          </p:cNvSpPr>
          <p:nvPr/>
        </p:nvSpPr>
        <p:spPr bwMode="auto">
          <a:xfrm>
            <a:off x="7075923" y="4231719"/>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Ruby + Rails + sass + Unicorn</a:t>
            </a:r>
          </a:p>
        </p:txBody>
      </p:sp>
      <p:sp>
        <p:nvSpPr>
          <p:cNvPr id="44" name="Rectangle 13"/>
          <p:cNvSpPr>
            <a:spLocks/>
          </p:cNvSpPr>
          <p:nvPr/>
        </p:nvSpPr>
        <p:spPr bwMode="auto">
          <a:xfrm>
            <a:off x="9102133" y="3086714"/>
            <a:ext cx="4982441" cy="4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redis</a:t>
            </a:r>
            <a:r>
              <a:rPr lang="en-US" sz="1577" dirty="0">
                <a:solidFill>
                  <a:srgbClr val="282828"/>
                </a:solidFill>
                <a:ea typeface="Gill Sans" charset="0"/>
                <a:cs typeface="Gill Sans" charset="0"/>
              </a:rPr>
              <a:t>-sentinel</a:t>
            </a:r>
          </a:p>
        </p:txBody>
      </p:sp>
      <p:sp>
        <p:nvSpPr>
          <p:cNvPr id="45" name="Rectangle 14"/>
          <p:cNvSpPr>
            <a:spLocks/>
          </p:cNvSpPr>
          <p:nvPr/>
        </p:nvSpPr>
        <p:spPr bwMode="auto">
          <a:xfrm>
            <a:off x="1286271" y="4349802"/>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3.0 + celery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libcurl</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ffmpeg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libopencv</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nodejs</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phantomjs</a:t>
            </a:r>
            <a:endParaRPr lang="en-US" sz="1577" dirty="0">
              <a:solidFill>
                <a:srgbClr val="282828"/>
              </a:solidFill>
              <a:ea typeface="Gill Sans" charset="0"/>
              <a:cs typeface="Gill Sans" charset="0"/>
            </a:endParaRPr>
          </a:p>
        </p:txBody>
      </p:sp>
      <p:sp>
        <p:nvSpPr>
          <p:cNvPr id="46" name="Rectangle 15"/>
          <p:cNvSpPr>
            <a:spLocks/>
          </p:cNvSpPr>
          <p:nvPr/>
        </p:nvSpPr>
        <p:spPr bwMode="auto">
          <a:xfrm>
            <a:off x="10764793" y="4974161"/>
            <a:ext cx="6392386" cy="81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defTabSz="1371874"/>
            <a:r>
              <a:rPr lang="en-US" sz="1577" dirty="0">
                <a:solidFill>
                  <a:srgbClr val="282828"/>
                </a:solidFill>
                <a:ea typeface="Gill Sans" charset="0"/>
                <a:cs typeface="Gill Sans" charset="0"/>
              </a:rPr>
              <a:t>Python 2.7 + Flask + </a:t>
            </a:r>
            <a:r>
              <a:rPr lang="en-US" sz="1577" dirty="0" err="1">
                <a:solidFill>
                  <a:srgbClr val="282828"/>
                </a:solidFill>
                <a:ea typeface="Gill Sans" charset="0"/>
                <a:cs typeface="Gill Sans" charset="0"/>
              </a:rPr>
              <a:t>pyredis</a:t>
            </a:r>
            <a:r>
              <a:rPr lang="en-US" sz="1577" dirty="0">
                <a:solidFill>
                  <a:srgbClr val="282828"/>
                </a:solidFill>
                <a:ea typeface="Gill Sans" charset="0"/>
                <a:cs typeface="Gill Sans" charset="0"/>
              </a:rPr>
              <a:t> + celery + </a:t>
            </a:r>
            <a:r>
              <a:rPr lang="en-US" sz="1577" dirty="0" err="1">
                <a:solidFill>
                  <a:srgbClr val="282828"/>
                </a:solidFill>
                <a:ea typeface="Gill Sans" charset="0"/>
                <a:cs typeface="Gill Sans" charset="0"/>
              </a:rPr>
              <a:t>psycopg</a:t>
            </a:r>
            <a:r>
              <a:rPr lang="en-US" sz="1577" dirty="0">
                <a:solidFill>
                  <a:srgbClr val="282828"/>
                </a:solidFill>
                <a:ea typeface="Gill Sans" charset="0"/>
                <a:cs typeface="Gill Sans" charset="0"/>
              </a:rPr>
              <a:t> + </a:t>
            </a:r>
            <a:r>
              <a:rPr lang="en-US" sz="1577" dirty="0" err="1">
                <a:solidFill>
                  <a:srgbClr val="282828"/>
                </a:solidFill>
                <a:ea typeface="Gill Sans" charset="0"/>
                <a:cs typeface="Gill Sans" charset="0"/>
              </a:rPr>
              <a:t>postgresql</a:t>
            </a:r>
            <a:r>
              <a:rPr lang="en-US" sz="1577" dirty="0">
                <a:solidFill>
                  <a:srgbClr val="282828"/>
                </a:solidFill>
                <a:ea typeface="Gill Sans" charset="0"/>
                <a:cs typeface="Gill Sans" charset="0"/>
              </a:rPr>
              <a:t>-client</a:t>
            </a:r>
          </a:p>
        </p:txBody>
      </p:sp>
      <p:sp>
        <p:nvSpPr>
          <p:cNvPr id="73" name="Rectangle 16"/>
          <p:cNvSpPr>
            <a:spLocks/>
          </p:cNvSpPr>
          <p:nvPr/>
        </p:nvSpPr>
        <p:spPr bwMode="auto">
          <a:xfrm>
            <a:off x="3424366" y="6823431"/>
            <a:ext cx="23628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Development VM</a:t>
            </a:r>
          </a:p>
        </p:txBody>
      </p:sp>
      <p:sp>
        <p:nvSpPr>
          <p:cNvPr id="74" name="Rectangle 17"/>
          <p:cNvSpPr>
            <a:spLocks/>
          </p:cNvSpPr>
          <p:nvPr/>
        </p:nvSpPr>
        <p:spPr bwMode="auto">
          <a:xfrm>
            <a:off x="5607105" y="7722255"/>
            <a:ext cx="13680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QA server</a:t>
            </a:r>
          </a:p>
        </p:txBody>
      </p:sp>
      <p:sp>
        <p:nvSpPr>
          <p:cNvPr id="75" name="Rectangle 18"/>
          <p:cNvSpPr>
            <a:spLocks/>
          </p:cNvSpPr>
          <p:nvPr/>
        </p:nvSpPr>
        <p:spPr bwMode="auto">
          <a:xfrm>
            <a:off x="8328535" y="7008128"/>
            <a:ext cx="1731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Public Cloud</a:t>
            </a:r>
          </a:p>
        </p:txBody>
      </p:sp>
      <p:sp>
        <p:nvSpPr>
          <p:cNvPr id="76" name="Rectangle 19"/>
          <p:cNvSpPr>
            <a:spLocks/>
          </p:cNvSpPr>
          <p:nvPr/>
        </p:nvSpPr>
        <p:spPr bwMode="auto">
          <a:xfrm>
            <a:off x="8368898" y="8256747"/>
            <a:ext cx="2396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Disaster recovery</a:t>
            </a:r>
          </a:p>
        </p:txBody>
      </p:sp>
      <p:sp>
        <p:nvSpPr>
          <p:cNvPr id="77" name="Rectangle 21"/>
          <p:cNvSpPr>
            <a:spLocks/>
          </p:cNvSpPr>
          <p:nvPr/>
        </p:nvSpPr>
        <p:spPr bwMode="auto">
          <a:xfrm>
            <a:off x="12123677" y="8847099"/>
            <a:ext cx="2678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Contributor’s laptop</a:t>
            </a:r>
          </a:p>
        </p:txBody>
      </p:sp>
      <p:sp>
        <p:nvSpPr>
          <p:cNvPr id="78" name="Rectangle 20"/>
          <p:cNvSpPr>
            <a:spLocks/>
          </p:cNvSpPr>
          <p:nvPr/>
        </p:nvSpPr>
        <p:spPr bwMode="auto">
          <a:xfrm>
            <a:off x="8419295" y="9313494"/>
            <a:ext cx="2619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Servers</a:t>
            </a:r>
          </a:p>
        </p:txBody>
      </p:sp>
      <p:sp>
        <p:nvSpPr>
          <p:cNvPr id="79" name="TextBox 78"/>
          <p:cNvSpPr txBox="1"/>
          <p:nvPr/>
        </p:nvSpPr>
        <p:spPr>
          <a:xfrm rot="16200000">
            <a:off x="-913803" y="341984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Stacks</a:t>
            </a:r>
          </a:p>
        </p:txBody>
      </p:sp>
      <p:sp>
        <p:nvSpPr>
          <p:cNvPr id="80" name="TextBox 79"/>
          <p:cNvSpPr txBox="1"/>
          <p:nvPr/>
        </p:nvSpPr>
        <p:spPr>
          <a:xfrm rot="16200000">
            <a:off x="-614806" y="7212014"/>
            <a:ext cx="2672231"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hardware environments</a:t>
            </a:r>
          </a:p>
        </p:txBody>
      </p:sp>
      <p:sp>
        <p:nvSpPr>
          <p:cNvPr id="81" name="Rectangle 20"/>
          <p:cNvSpPr>
            <a:spLocks/>
          </p:cNvSpPr>
          <p:nvPr/>
        </p:nvSpPr>
        <p:spPr bwMode="auto">
          <a:xfrm>
            <a:off x="12601567" y="6583704"/>
            <a:ext cx="2534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Production Cluster</a:t>
            </a:r>
          </a:p>
        </p:txBody>
      </p:sp>
      <p:pic>
        <p:nvPicPr>
          <p:cNvPr id="82"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5263" y="7427165"/>
            <a:ext cx="1616490" cy="103892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3" name="Rectangle 19"/>
          <p:cNvSpPr>
            <a:spLocks/>
          </p:cNvSpPr>
          <p:nvPr/>
        </p:nvSpPr>
        <p:spPr bwMode="auto">
          <a:xfrm>
            <a:off x="2631885" y="8840483"/>
            <a:ext cx="3080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1371874"/>
            <a:r>
              <a:rPr lang="en-US" sz="2400" dirty="0">
                <a:solidFill>
                  <a:srgbClr val="394D54"/>
                </a:solidFill>
                <a:ea typeface="Gill Sans" charset="0"/>
                <a:cs typeface="Gill Sans" charset="0"/>
              </a:rPr>
              <a:t>Customer Data Center</a:t>
            </a:r>
          </a:p>
        </p:txBody>
      </p:sp>
      <p:pic>
        <p:nvPicPr>
          <p:cNvPr id="84" name="Picture 1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5543" y="6783246"/>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5" name="Picture 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37739" y="8825803"/>
            <a:ext cx="614751" cy="4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6" name="Picture 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976" y="8810766"/>
            <a:ext cx="1248869" cy="958743"/>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87" name="Picture 86"/>
          <p:cNvPicPr>
            <a:picLocks noChangeAspect="1"/>
          </p:cNvPicPr>
          <p:nvPr/>
        </p:nvPicPr>
        <p:blipFill>
          <a:blip r:embed="rId9" cstate="print"/>
          <a:stretch>
            <a:fillRect/>
          </a:stretch>
        </p:blipFill>
        <p:spPr>
          <a:xfrm>
            <a:off x="13790334" y="7162954"/>
            <a:ext cx="813701" cy="1118545"/>
          </a:xfrm>
          <a:prstGeom prst="rect">
            <a:avLst/>
          </a:prstGeom>
        </p:spPr>
      </p:pic>
      <p:pic>
        <p:nvPicPr>
          <p:cNvPr id="88"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41365" y="6934213"/>
            <a:ext cx="2089581" cy="1258666"/>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89" name="Freeform 88"/>
          <p:cNvSpPr/>
          <p:nvPr/>
        </p:nvSpPr>
        <p:spPr>
          <a:xfrm>
            <a:off x="11969898"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0" name="Freeform 89"/>
          <p:cNvSpPr/>
          <p:nvPr/>
        </p:nvSpPr>
        <p:spPr>
          <a:xfrm>
            <a:off x="10146599" y="264146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1" name="Freeform 90"/>
          <p:cNvSpPr/>
          <p:nvPr/>
        </p:nvSpPr>
        <p:spPr>
          <a:xfrm>
            <a:off x="11745645" y="447780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2" name="Freeform 91"/>
          <p:cNvSpPr/>
          <p:nvPr/>
        </p:nvSpPr>
        <p:spPr>
          <a:xfrm>
            <a:off x="11857340"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3" name="Freeform 92"/>
          <p:cNvSpPr/>
          <p:nvPr/>
        </p:nvSpPr>
        <p:spPr>
          <a:xfrm>
            <a:off x="9553744" y="2844049"/>
            <a:ext cx="257761" cy="143201"/>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algn="r" defTabSz="1333734">
              <a:lnSpc>
                <a:spcPct val="90000"/>
              </a:lnSpc>
              <a:spcBef>
                <a:spcPct val="0"/>
              </a:spcBef>
              <a:spcAft>
                <a:spcPct val="35000"/>
              </a:spcAft>
            </a:pPr>
            <a:endParaRPr lang="en-US" sz="3001" dirty="0">
              <a:solidFill>
                <a:srgbClr val="394D54">
                  <a:hueOff val="0"/>
                  <a:satOff val="0"/>
                  <a:lumOff val="0"/>
                  <a:alphaOff val="0"/>
                </a:srgbClr>
              </a:solidFill>
            </a:endParaRPr>
          </a:p>
        </p:txBody>
      </p:sp>
      <p:sp>
        <p:nvSpPr>
          <p:cNvPr id="94" name="Freeform 93"/>
          <p:cNvSpPr/>
          <p:nvPr/>
        </p:nvSpPr>
        <p:spPr>
          <a:xfrm>
            <a:off x="12081593" y="46803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5" name="Freeform 94"/>
          <p:cNvSpPr/>
          <p:nvPr/>
        </p:nvSpPr>
        <p:spPr>
          <a:xfrm>
            <a:off x="11969898"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6" name="Freeform 95"/>
          <p:cNvSpPr/>
          <p:nvPr/>
        </p:nvSpPr>
        <p:spPr>
          <a:xfrm>
            <a:off x="10146599" y="3046627"/>
            <a:ext cx="266352" cy="143201"/>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20" tIns="114320" rIns="114320" bIns="114320" numCol="1" spcCol="1270" anchor="ctr" anchorCtr="0">
            <a:noAutofit/>
          </a:bodyPr>
          <a:lstStyle/>
          <a:p>
            <a:pPr defTabSz="1333734">
              <a:lnSpc>
                <a:spcPct val="90000"/>
              </a:lnSpc>
              <a:spcBef>
                <a:spcPct val="0"/>
              </a:spcBef>
              <a:spcAft>
                <a:spcPct val="35000"/>
              </a:spcAft>
            </a:pPr>
            <a:endParaRPr lang="en-US" sz="3001">
              <a:solidFill>
                <a:srgbClr val="394D54">
                  <a:hueOff val="0"/>
                  <a:satOff val="0"/>
                  <a:lumOff val="0"/>
                  <a:alphaOff val="0"/>
                </a:srgbClr>
              </a:solidFill>
            </a:endParaRPr>
          </a:p>
        </p:txBody>
      </p:sp>
      <p:sp>
        <p:nvSpPr>
          <p:cNvPr id="97" name="Freeform 96"/>
          <p:cNvSpPr/>
          <p:nvPr/>
        </p:nvSpPr>
        <p:spPr>
          <a:xfrm>
            <a:off x="11745645" y="488297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98" name="Freeform 97"/>
          <p:cNvSpPr/>
          <p:nvPr/>
        </p:nvSpPr>
        <p:spPr>
          <a:xfrm>
            <a:off x="2362798" y="248477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9" name="Freeform 98"/>
          <p:cNvSpPr/>
          <p:nvPr/>
        </p:nvSpPr>
        <p:spPr>
          <a:xfrm>
            <a:off x="2475353"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0" name="Freeform 99"/>
          <p:cNvSpPr/>
          <p:nvPr/>
        </p:nvSpPr>
        <p:spPr>
          <a:xfrm>
            <a:off x="2251100" y="268735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1" name="Freeform 100"/>
          <p:cNvSpPr/>
          <p:nvPr/>
        </p:nvSpPr>
        <p:spPr>
          <a:xfrm>
            <a:off x="7495723"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2" name="Freeform 101"/>
          <p:cNvSpPr/>
          <p:nvPr/>
        </p:nvSpPr>
        <p:spPr>
          <a:xfrm>
            <a:off x="7271470" y="18881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3" name="Freeform 102"/>
          <p:cNvSpPr/>
          <p:nvPr/>
        </p:nvSpPr>
        <p:spPr>
          <a:xfrm>
            <a:off x="7383166" y="209074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4" name="Freeform 103"/>
          <p:cNvSpPr/>
          <p:nvPr/>
        </p:nvSpPr>
        <p:spPr>
          <a:xfrm>
            <a:off x="12679939" y="236712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5" name="Freeform 104"/>
          <p:cNvSpPr/>
          <p:nvPr/>
        </p:nvSpPr>
        <p:spPr>
          <a:xfrm>
            <a:off x="12564261" y="21639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6" name="Freeform 105"/>
          <p:cNvSpPr/>
          <p:nvPr/>
        </p:nvSpPr>
        <p:spPr>
          <a:xfrm>
            <a:off x="12452565" y="23664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7" name="Freeform 106"/>
          <p:cNvSpPr/>
          <p:nvPr/>
        </p:nvSpPr>
        <p:spPr>
          <a:xfrm>
            <a:off x="2358601" y="372701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8" name="Freeform 107"/>
          <p:cNvSpPr/>
          <p:nvPr/>
        </p:nvSpPr>
        <p:spPr>
          <a:xfrm>
            <a:off x="224604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09" name="Freeform 108"/>
          <p:cNvSpPr/>
          <p:nvPr/>
        </p:nvSpPr>
        <p:spPr>
          <a:xfrm>
            <a:off x="2470294" y="392959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0" name="Freeform 109"/>
          <p:cNvSpPr/>
          <p:nvPr/>
        </p:nvSpPr>
        <p:spPr>
          <a:xfrm>
            <a:off x="2358601" y="413217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1" name="Freeform 110"/>
          <p:cNvSpPr/>
          <p:nvPr/>
        </p:nvSpPr>
        <p:spPr>
          <a:xfrm>
            <a:off x="10730464"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2" name="Freeform 111"/>
          <p:cNvSpPr/>
          <p:nvPr/>
        </p:nvSpPr>
        <p:spPr>
          <a:xfrm>
            <a:off x="10506211" y="248671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3" name="Freeform 112"/>
          <p:cNvSpPr/>
          <p:nvPr/>
        </p:nvSpPr>
        <p:spPr>
          <a:xfrm>
            <a:off x="10617907" y="268929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4" name="Freeform 113"/>
          <p:cNvSpPr/>
          <p:nvPr/>
        </p:nvSpPr>
        <p:spPr>
          <a:xfrm>
            <a:off x="10730464"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5" name="Freeform 114"/>
          <p:cNvSpPr/>
          <p:nvPr/>
        </p:nvSpPr>
        <p:spPr>
          <a:xfrm>
            <a:off x="10506211" y="289187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6" name="Freeform 115"/>
          <p:cNvSpPr/>
          <p:nvPr/>
        </p:nvSpPr>
        <p:spPr>
          <a:xfrm>
            <a:off x="7762607"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7" name="Freeform 116"/>
          <p:cNvSpPr/>
          <p:nvPr/>
        </p:nvSpPr>
        <p:spPr>
          <a:xfrm>
            <a:off x="7986860" y="368148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19" name="Freeform 118"/>
          <p:cNvSpPr/>
          <p:nvPr/>
        </p:nvSpPr>
        <p:spPr>
          <a:xfrm>
            <a:off x="7875166"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20" name="Freeform 119"/>
          <p:cNvSpPr/>
          <p:nvPr/>
        </p:nvSpPr>
        <p:spPr>
          <a:xfrm>
            <a:off x="7650913" y="3884069"/>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1" name="TextBox 120"/>
          <p:cNvSpPr txBox="1"/>
          <p:nvPr/>
        </p:nvSpPr>
        <p:spPr>
          <a:xfrm rot="5400000">
            <a:off x="15644732" y="2795070"/>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Do services and apps interact appropriately?</a:t>
            </a:r>
          </a:p>
        </p:txBody>
      </p:sp>
      <p:sp>
        <p:nvSpPr>
          <p:cNvPr id="122" name="TextBox 121"/>
          <p:cNvSpPr txBox="1"/>
          <p:nvPr/>
        </p:nvSpPr>
        <p:spPr>
          <a:xfrm rot="5400000">
            <a:off x="15644732" y="7554052"/>
            <a:ext cx="3279965" cy="1339213"/>
          </a:xfrm>
          <a:prstGeom prst="rect">
            <a:avLst/>
          </a:prstGeom>
          <a:solidFill>
            <a:schemeClr val="accent1"/>
          </a:solidFill>
        </p:spPr>
        <p:txBody>
          <a:bodyPr wrap="square" rtlCol="0">
            <a:spAutoFit/>
          </a:bodyPr>
          <a:lstStyle/>
          <a:p>
            <a:pPr algn="ctr" defTabSz="1371874"/>
            <a:r>
              <a:rPr lang="en-US" sz="2701" b="1" dirty="0">
                <a:solidFill>
                  <a:prstClr val="white"/>
                </a:solidFill>
              </a:rPr>
              <a:t>Can I migrate smoothly and quickly?</a:t>
            </a:r>
          </a:p>
        </p:txBody>
      </p:sp>
      <p:grpSp>
        <p:nvGrpSpPr>
          <p:cNvPr id="123" name="Group 122"/>
          <p:cNvGrpSpPr/>
          <p:nvPr/>
        </p:nvGrpSpPr>
        <p:grpSpPr>
          <a:xfrm>
            <a:off x="7703362" y="5041654"/>
            <a:ext cx="2267858" cy="2267858"/>
            <a:chOff x="5104426" y="2860581"/>
            <a:chExt cx="1511642" cy="1511642"/>
          </a:xfrm>
        </p:grpSpPr>
        <p:cxnSp>
          <p:nvCxnSpPr>
            <p:cNvPr id="124" name="Straight Arrow Connector 1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22989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1"/>
          <p:cNvGraphicFramePr>
            <a:graphicFrameLocks noGrp="1"/>
          </p:cNvGraphicFramePr>
          <p:nvPr>
            <p:extLst>
              <p:ext uri="{D42A27DB-BD31-4B8C-83A1-F6EECF244321}">
                <p14:modId xmlns:p14="http://schemas.microsoft.com/office/powerpoint/2010/main" val="3375410207"/>
              </p:ext>
            </p:extLst>
          </p:nvPr>
        </p:nvGraphicFramePr>
        <p:xfrm>
          <a:off x="2664867" y="2078957"/>
          <a:ext cx="11689233" cy="6881371"/>
        </p:xfrm>
        <a:graphic>
          <a:graphicData uri="http://schemas.openxmlformats.org/drawingml/2006/table">
            <a:tbl>
              <a:tblPr/>
              <a:tblGrid>
                <a:gridCol w="2597605">
                  <a:extLst>
                    <a:ext uri="{9D8B030D-6E8A-4147-A177-3AD203B41FA5}">
                      <a16:colId xmlns:a16="http://schemas.microsoft.com/office/drawing/2014/main" val="20000"/>
                    </a:ext>
                  </a:extLst>
                </a:gridCol>
                <a:gridCol w="1298804">
                  <a:extLst>
                    <a:ext uri="{9D8B030D-6E8A-4147-A177-3AD203B41FA5}">
                      <a16:colId xmlns:a16="http://schemas.microsoft.com/office/drawing/2014/main" val="20001"/>
                    </a:ext>
                  </a:extLst>
                </a:gridCol>
                <a:gridCol w="1298804">
                  <a:extLst>
                    <a:ext uri="{9D8B030D-6E8A-4147-A177-3AD203B41FA5}">
                      <a16:colId xmlns:a16="http://schemas.microsoft.com/office/drawing/2014/main" val="20002"/>
                    </a:ext>
                  </a:extLst>
                </a:gridCol>
                <a:gridCol w="1298804">
                  <a:extLst>
                    <a:ext uri="{9D8B030D-6E8A-4147-A177-3AD203B41FA5}">
                      <a16:colId xmlns:a16="http://schemas.microsoft.com/office/drawing/2014/main" val="20003"/>
                    </a:ext>
                  </a:extLst>
                </a:gridCol>
                <a:gridCol w="1298804">
                  <a:extLst>
                    <a:ext uri="{9D8B030D-6E8A-4147-A177-3AD203B41FA5}">
                      <a16:colId xmlns:a16="http://schemas.microsoft.com/office/drawing/2014/main" val="20004"/>
                    </a:ext>
                  </a:extLst>
                </a:gridCol>
                <a:gridCol w="1298804">
                  <a:extLst>
                    <a:ext uri="{9D8B030D-6E8A-4147-A177-3AD203B41FA5}">
                      <a16:colId xmlns:a16="http://schemas.microsoft.com/office/drawing/2014/main" val="20005"/>
                    </a:ext>
                  </a:extLst>
                </a:gridCol>
                <a:gridCol w="1298804">
                  <a:extLst>
                    <a:ext uri="{9D8B030D-6E8A-4147-A177-3AD203B41FA5}">
                      <a16:colId xmlns:a16="http://schemas.microsoft.com/office/drawing/2014/main" val="20006"/>
                    </a:ext>
                  </a:extLst>
                </a:gridCol>
                <a:gridCol w="1298804">
                  <a:extLst>
                    <a:ext uri="{9D8B030D-6E8A-4147-A177-3AD203B41FA5}">
                      <a16:colId xmlns:a16="http://schemas.microsoft.com/office/drawing/2014/main" val="20007"/>
                    </a:ext>
                  </a:extLst>
                </a:gridCol>
              </a:tblGrid>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26391" marR="26391" marT="26391" marB="263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3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26391" marR="26391" marT="26391" marB="263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26391" marR="26391" marT="26391" marB="263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26391" marR="26391" marT="26391" marB="263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2189433" y="23058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6" name="Freeform 5"/>
          <p:cNvSpPr/>
          <p:nvPr/>
        </p:nvSpPr>
        <p:spPr>
          <a:xfrm>
            <a:off x="2301990"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7" name="Freeform 6"/>
          <p:cNvSpPr/>
          <p:nvPr/>
        </p:nvSpPr>
        <p:spPr>
          <a:xfrm>
            <a:off x="2077737" y="250841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8" name="Freeform 7"/>
          <p:cNvSpPr/>
          <p:nvPr/>
        </p:nvSpPr>
        <p:spPr>
          <a:xfrm>
            <a:off x="2101879"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9" name="Freeform 8"/>
          <p:cNvSpPr/>
          <p:nvPr/>
        </p:nvSpPr>
        <p:spPr>
          <a:xfrm>
            <a:off x="2326132" y="3385783"/>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0" name="Freeform 9"/>
          <p:cNvSpPr/>
          <p:nvPr/>
        </p:nvSpPr>
        <p:spPr>
          <a:xfrm>
            <a:off x="2214438"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1" name="Freeform 10"/>
          <p:cNvSpPr/>
          <p:nvPr/>
        </p:nvSpPr>
        <p:spPr>
          <a:xfrm>
            <a:off x="1990185" y="3588365"/>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2" name="Freeform 11"/>
          <p:cNvSpPr/>
          <p:nvPr/>
        </p:nvSpPr>
        <p:spPr>
          <a:xfrm>
            <a:off x="2112267" y="420479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3" name="Freeform 12"/>
          <p:cNvSpPr/>
          <p:nvPr/>
        </p:nvSpPr>
        <p:spPr>
          <a:xfrm>
            <a:off x="1999710"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4" name="Freeform 13"/>
          <p:cNvSpPr/>
          <p:nvPr/>
        </p:nvSpPr>
        <p:spPr>
          <a:xfrm>
            <a:off x="2223961" y="4407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5" name="Freeform 14"/>
          <p:cNvSpPr/>
          <p:nvPr/>
        </p:nvSpPr>
        <p:spPr>
          <a:xfrm>
            <a:off x="2112267" y="4609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6" name="Freeform 15"/>
          <p:cNvSpPr/>
          <p:nvPr/>
        </p:nvSpPr>
        <p:spPr>
          <a:xfrm>
            <a:off x="2258212"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7" name="Freeform 16"/>
          <p:cNvSpPr/>
          <p:nvPr/>
        </p:nvSpPr>
        <p:spPr>
          <a:xfrm>
            <a:off x="2033959" y="7152797"/>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18" name="Freeform 17"/>
          <p:cNvSpPr/>
          <p:nvPr/>
        </p:nvSpPr>
        <p:spPr>
          <a:xfrm>
            <a:off x="2145655" y="7355376"/>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19" name="Freeform 18"/>
          <p:cNvSpPr/>
          <p:nvPr/>
        </p:nvSpPr>
        <p:spPr>
          <a:xfrm>
            <a:off x="2258212"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0" name="Freeform 19"/>
          <p:cNvSpPr/>
          <p:nvPr/>
        </p:nvSpPr>
        <p:spPr>
          <a:xfrm>
            <a:off x="2033959" y="7557958"/>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1" name="Freeform 20"/>
          <p:cNvSpPr/>
          <p:nvPr/>
        </p:nvSpPr>
        <p:spPr>
          <a:xfrm>
            <a:off x="2097678" y="616041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2" name="Freeform 21"/>
          <p:cNvSpPr/>
          <p:nvPr/>
        </p:nvSpPr>
        <p:spPr>
          <a:xfrm>
            <a:off x="2209373" y="636299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3" name="Freeform 22"/>
          <p:cNvSpPr/>
          <p:nvPr/>
        </p:nvSpPr>
        <p:spPr>
          <a:xfrm>
            <a:off x="2097678" y="6565571"/>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0716" tIns="232806" rIns="210719" bIns="232809"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4" name="Freeform 23"/>
          <p:cNvSpPr/>
          <p:nvPr/>
        </p:nvSpPr>
        <p:spPr>
          <a:xfrm>
            <a:off x="2243624"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0716" tIns="232806" rIns="210719"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sp>
        <p:nvSpPr>
          <p:cNvPr id="25" name="Freeform 24"/>
          <p:cNvSpPr/>
          <p:nvPr/>
        </p:nvSpPr>
        <p:spPr>
          <a:xfrm>
            <a:off x="2019371" y="5299352"/>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7840" tIns="169930" rIns="147840" bIns="169930" numCol="1" spcCol="1270" anchor="ctr" anchorCtr="0">
            <a:noAutofit/>
          </a:bodyPr>
          <a:lstStyle/>
          <a:p>
            <a:pPr algn="ctr" defTabSz="2334035">
              <a:lnSpc>
                <a:spcPct val="90000"/>
              </a:lnSpc>
              <a:spcBef>
                <a:spcPct val="0"/>
              </a:spcBef>
              <a:spcAft>
                <a:spcPct val="35000"/>
              </a:spcAft>
            </a:pPr>
            <a:endParaRPr lang="en-US" sz="5251">
              <a:solidFill>
                <a:prstClr val="white"/>
              </a:solidFill>
            </a:endParaRPr>
          </a:p>
        </p:txBody>
      </p:sp>
      <p:sp>
        <p:nvSpPr>
          <p:cNvPr id="26" name="Freeform 25"/>
          <p:cNvSpPr/>
          <p:nvPr/>
        </p:nvSpPr>
        <p:spPr>
          <a:xfrm>
            <a:off x="2131068" y="5501930"/>
            <a:ext cx="207641" cy="23866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0716" tIns="232806" rIns="210716" bIns="232806" numCol="1" spcCol="1270" anchor="ctr" anchorCtr="0">
            <a:noAutofit/>
          </a:bodyPr>
          <a:lstStyle/>
          <a:p>
            <a:pPr algn="ctr" defTabSz="733554">
              <a:lnSpc>
                <a:spcPct val="90000"/>
              </a:lnSpc>
              <a:spcBef>
                <a:spcPct val="0"/>
              </a:spcBef>
              <a:spcAft>
                <a:spcPct val="35000"/>
              </a:spcAft>
            </a:pPr>
            <a:endParaRPr lang="en-US" sz="1650" dirty="0">
              <a:solidFill>
                <a:prstClr val="white"/>
              </a:solidFill>
            </a:endParaRPr>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7213" y="9181363"/>
            <a:ext cx="1016923" cy="6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9955" y="9033529"/>
            <a:ext cx="1046454" cy="672559"/>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6855491" y="9047814"/>
            <a:ext cx="718827" cy="974682"/>
          </a:xfrm>
          <a:prstGeom prst="rect">
            <a:avLst/>
          </a:prstGeom>
        </p:spPr>
      </p:pic>
      <p:pic>
        <p:nvPicPr>
          <p:cNvPr id="30" name="Picture 29"/>
          <p:cNvPicPr>
            <a:picLocks noChangeAspect="1"/>
          </p:cNvPicPr>
          <p:nvPr/>
        </p:nvPicPr>
        <p:blipFill>
          <a:blip r:embed="rId5" cstate="print"/>
          <a:stretch>
            <a:fillRect/>
          </a:stretch>
        </p:blipFill>
        <p:spPr>
          <a:xfrm>
            <a:off x="9385553" y="9024117"/>
            <a:ext cx="895630" cy="1231166"/>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15735" y="9300198"/>
            <a:ext cx="1262859" cy="7606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12059282" y="9371647"/>
            <a:ext cx="839970" cy="668864"/>
          </a:xfrm>
          <a:prstGeom prst="rect">
            <a:avLst/>
          </a:prstGeom>
        </p:spPr>
      </p:pic>
      <p:pic>
        <p:nvPicPr>
          <p:cNvPr id="33" name="Picture 32"/>
          <p:cNvPicPr>
            <a:picLocks noChangeAspect="1"/>
          </p:cNvPicPr>
          <p:nvPr/>
        </p:nvPicPr>
        <p:blipFill>
          <a:blip r:embed="rId4" cstate="print"/>
          <a:stretch>
            <a:fillRect/>
          </a:stretch>
        </p:blipFill>
        <p:spPr>
          <a:xfrm>
            <a:off x="13247976" y="9158407"/>
            <a:ext cx="718827" cy="974682"/>
          </a:xfrm>
          <a:prstGeom prst="rect">
            <a:avLst/>
          </a:prstGeom>
        </p:spPr>
      </p:pic>
      <p:pic>
        <p:nvPicPr>
          <p:cNvPr id="34" name="Picture 33"/>
          <p:cNvPicPr>
            <a:picLocks noChangeAspect="1"/>
          </p:cNvPicPr>
          <p:nvPr/>
        </p:nvPicPr>
        <p:blipFill>
          <a:blip r:embed="rId4" cstate="print"/>
          <a:stretch>
            <a:fillRect/>
          </a:stretch>
        </p:blipFill>
        <p:spPr>
          <a:xfrm>
            <a:off x="13418239" y="9158407"/>
            <a:ext cx="718827" cy="974682"/>
          </a:xfrm>
          <a:prstGeom prst="rect">
            <a:avLst/>
          </a:prstGeom>
        </p:spPr>
      </p:pic>
      <p:pic>
        <p:nvPicPr>
          <p:cNvPr id="35" name="Picture 34"/>
          <p:cNvPicPr>
            <a:picLocks noChangeAspect="1"/>
          </p:cNvPicPr>
          <p:nvPr/>
        </p:nvPicPr>
        <p:blipFill>
          <a:blip r:embed="rId4" cstate="print"/>
          <a:stretch>
            <a:fillRect/>
          </a:stretch>
        </p:blipFill>
        <p:spPr>
          <a:xfrm>
            <a:off x="13607389" y="9165728"/>
            <a:ext cx="718827" cy="974682"/>
          </a:xfrm>
          <a:prstGeom prst="rect">
            <a:avLst/>
          </a:prstGeom>
        </p:spPr>
      </p:pic>
      <p:graphicFrame>
        <p:nvGraphicFramePr>
          <p:cNvPr id="50" name="Table 49"/>
          <p:cNvGraphicFramePr>
            <a:graphicFrameLocks noGrp="1"/>
          </p:cNvGraphicFramePr>
          <p:nvPr>
            <p:extLst>
              <p:ext uri="{D42A27DB-BD31-4B8C-83A1-F6EECF244321}">
                <p14:modId xmlns:p14="http://schemas.microsoft.com/office/powerpoint/2010/main" val="815327652"/>
              </p:ext>
            </p:extLst>
          </p:nvPr>
        </p:nvGraphicFramePr>
        <p:xfrm>
          <a:off x="5287076" y="2072610"/>
          <a:ext cx="9052708" cy="5898318"/>
        </p:xfrm>
        <a:graphic>
          <a:graphicData uri="http://schemas.openxmlformats.org/drawingml/2006/table">
            <a:tbl>
              <a:tblPr/>
              <a:tblGrid>
                <a:gridCol w="1293244">
                  <a:extLst>
                    <a:ext uri="{9D8B030D-6E8A-4147-A177-3AD203B41FA5}">
                      <a16:colId xmlns:a16="http://schemas.microsoft.com/office/drawing/2014/main" val="20000"/>
                    </a:ext>
                  </a:extLst>
                </a:gridCol>
                <a:gridCol w="1293244">
                  <a:extLst>
                    <a:ext uri="{9D8B030D-6E8A-4147-A177-3AD203B41FA5}">
                      <a16:colId xmlns:a16="http://schemas.microsoft.com/office/drawing/2014/main" val="20001"/>
                    </a:ext>
                  </a:extLst>
                </a:gridCol>
                <a:gridCol w="1293244">
                  <a:extLst>
                    <a:ext uri="{9D8B030D-6E8A-4147-A177-3AD203B41FA5}">
                      <a16:colId xmlns:a16="http://schemas.microsoft.com/office/drawing/2014/main" val="20002"/>
                    </a:ext>
                  </a:extLst>
                </a:gridCol>
                <a:gridCol w="1293244">
                  <a:extLst>
                    <a:ext uri="{9D8B030D-6E8A-4147-A177-3AD203B41FA5}">
                      <a16:colId xmlns:a16="http://schemas.microsoft.com/office/drawing/2014/main" val="20003"/>
                    </a:ext>
                  </a:extLst>
                </a:gridCol>
                <a:gridCol w="1293244">
                  <a:extLst>
                    <a:ext uri="{9D8B030D-6E8A-4147-A177-3AD203B41FA5}">
                      <a16:colId xmlns:a16="http://schemas.microsoft.com/office/drawing/2014/main" val="20004"/>
                    </a:ext>
                  </a:extLst>
                </a:gridCol>
                <a:gridCol w="1293244">
                  <a:extLst>
                    <a:ext uri="{9D8B030D-6E8A-4147-A177-3AD203B41FA5}">
                      <a16:colId xmlns:a16="http://schemas.microsoft.com/office/drawing/2014/main" val="20005"/>
                    </a:ext>
                  </a:extLst>
                </a:gridCol>
                <a:gridCol w="1293244">
                  <a:extLst>
                    <a:ext uri="{9D8B030D-6E8A-4147-A177-3AD203B41FA5}">
                      <a16:colId xmlns:a16="http://schemas.microsoft.com/office/drawing/2014/main" val="20006"/>
                    </a:ext>
                  </a:extLst>
                </a:gridCol>
              </a:tblGrid>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3053">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24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26391" marR="26391" marT="26391" marB="263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6" name="TextBox 35"/>
          <p:cNvSpPr txBox="1"/>
          <p:nvPr/>
        </p:nvSpPr>
        <p:spPr>
          <a:xfrm>
            <a:off x="4970211" y="0"/>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The Matrix From Hell</a:t>
            </a:r>
          </a:p>
        </p:txBody>
      </p:sp>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32525" y="-3308877"/>
            <a:ext cx="1168254" cy="9003175"/>
          </a:xfrm>
          <a:prstGeom prst="rect">
            <a:avLst/>
          </a:prstGeom>
        </p:spPr>
      </p:pic>
    </p:spTree>
    <p:extLst>
      <p:ext uri="{BB962C8B-B14F-4D97-AF65-F5344CB8AC3E}">
        <p14:creationId xmlns:p14="http://schemas.microsoft.com/office/powerpoint/2010/main" val="168701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0242" y="2220234"/>
            <a:ext cx="1187110" cy="11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2067" y="2790467"/>
            <a:ext cx="2167527" cy="179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61888" y="1695888"/>
            <a:ext cx="1976382" cy="220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6367" y="1622964"/>
            <a:ext cx="2451041" cy="16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1968" y="3425020"/>
            <a:ext cx="2377875" cy="15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1025" y="1857400"/>
            <a:ext cx="1975466" cy="151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1086843" y="5391352"/>
            <a:ext cx="14995662"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1371874"/>
            <a:endParaRPr lang="en-US" sz="1350">
              <a:solidFill>
                <a:srgbClr val="394D54"/>
              </a:solidFill>
            </a:endParaRPr>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32825" y="8318359"/>
            <a:ext cx="1258447" cy="125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594520" y="6238956"/>
            <a:ext cx="2019367" cy="12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269" y="7555245"/>
            <a:ext cx="1851999" cy="19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72227" y="6450259"/>
            <a:ext cx="2019367" cy="110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9375" y="6074656"/>
            <a:ext cx="1248386" cy="14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44303" y="6682754"/>
            <a:ext cx="1894985" cy="1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48595" y="8419699"/>
            <a:ext cx="2472992" cy="14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10644846" y="3229986"/>
            <a:ext cx="1915105" cy="1915105"/>
          </a:xfrm>
          <a:prstGeom prst="rect">
            <a:avLst/>
          </a:prstGeom>
        </p:spPr>
      </p:pic>
      <p:sp>
        <p:nvSpPr>
          <p:cNvPr id="17" name="TextBox 16"/>
          <p:cNvSpPr txBox="1"/>
          <p:nvPr/>
        </p:nvSpPr>
        <p:spPr>
          <a:xfrm rot="16200000">
            <a:off x="-699453" y="3248365"/>
            <a:ext cx="3279965" cy="507960"/>
          </a:xfrm>
          <a:prstGeom prst="rect">
            <a:avLst/>
          </a:prstGeom>
          <a:solidFill>
            <a:schemeClr val="accent1"/>
          </a:solidFill>
        </p:spPr>
        <p:txBody>
          <a:bodyPr wrap="square" rtlCol="0">
            <a:spAutoFit/>
          </a:bodyPr>
          <a:lstStyle/>
          <a:p>
            <a:pPr algn="ctr" defTabSz="1371874"/>
            <a:r>
              <a:rPr lang="en-US" sz="2701" b="1" dirty="0">
                <a:solidFill>
                  <a:prstClr val="white"/>
                </a:solidFill>
              </a:rPr>
              <a:t>Multiplicity of Goods</a:t>
            </a:r>
          </a:p>
        </p:txBody>
      </p:sp>
      <p:sp>
        <p:nvSpPr>
          <p:cNvPr id="18" name="TextBox 17"/>
          <p:cNvSpPr txBox="1"/>
          <p:nvPr/>
        </p:nvSpPr>
        <p:spPr>
          <a:xfrm rot="16200000">
            <a:off x="-690033" y="6844583"/>
            <a:ext cx="3279965" cy="1339213"/>
          </a:xfrm>
          <a:prstGeom prst="rect">
            <a:avLst/>
          </a:prstGeom>
          <a:solidFill>
            <a:schemeClr val="accent1"/>
          </a:solidFill>
        </p:spPr>
        <p:txBody>
          <a:bodyPr wrap="square" rtlCol="0">
            <a:spAutoFit/>
          </a:bodyPr>
          <a:lstStyle/>
          <a:p>
            <a:pPr algn="ctr" defTabSz="1371874"/>
            <a:r>
              <a:rPr lang="en-US" sz="2701" b="1" dirty="0" err="1">
                <a:solidFill>
                  <a:prstClr val="white"/>
                </a:solidFill>
              </a:rPr>
              <a:t>Multipilicity</a:t>
            </a:r>
            <a:r>
              <a:rPr lang="en-US" sz="2701" b="1" dirty="0">
                <a:solidFill>
                  <a:prstClr val="white"/>
                </a:solidFill>
              </a:rPr>
              <a:t> of methods for transporting/storing</a:t>
            </a:r>
          </a:p>
        </p:txBody>
      </p:sp>
      <p:sp>
        <p:nvSpPr>
          <p:cNvPr id="19" name="TextBox 18"/>
          <p:cNvSpPr txBox="1"/>
          <p:nvPr/>
        </p:nvSpPr>
        <p:spPr>
          <a:xfrm rot="5400000">
            <a:off x="15301772" y="2544387"/>
            <a:ext cx="3279965"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Do I worry about how goods interact (e.g. coffee beans next to spices)</a:t>
            </a:r>
          </a:p>
        </p:txBody>
      </p:sp>
      <p:sp>
        <p:nvSpPr>
          <p:cNvPr id="22" name="TextBox 21"/>
          <p:cNvSpPr txBox="1"/>
          <p:nvPr/>
        </p:nvSpPr>
        <p:spPr>
          <a:xfrm rot="5400000">
            <a:off x="15217541" y="7075090"/>
            <a:ext cx="3530743" cy="1754839"/>
          </a:xfrm>
          <a:prstGeom prst="rect">
            <a:avLst/>
          </a:prstGeom>
          <a:solidFill>
            <a:schemeClr val="accent1"/>
          </a:solidFill>
        </p:spPr>
        <p:txBody>
          <a:bodyPr wrap="square" rtlCol="0">
            <a:spAutoFit/>
          </a:bodyPr>
          <a:lstStyle/>
          <a:p>
            <a:pPr algn="ctr" defTabSz="1371874"/>
            <a:r>
              <a:rPr lang="en-US" sz="2701" b="1" dirty="0">
                <a:solidFill>
                  <a:prstClr val="white"/>
                </a:solidFill>
              </a:rPr>
              <a:t>Can I transport quickly and smoothly</a:t>
            </a:r>
          </a:p>
          <a:p>
            <a:pPr algn="ctr" defTabSz="1371874"/>
            <a:r>
              <a:rPr lang="en-US" sz="2701" b="1" dirty="0">
                <a:solidFill>
                  <a:prstClr val="white"/>
                </a:solidFill>
              </a:rPr>
              <a:t>(e.g. from boat to train to truck)</a:t>
            </a:r>
          </a:p>
        </p:txBody>
      </p:sp>
      <p:grpSp>
        <p:nvGrpSpPr>
          <p:cNvPr id="23" name="Group 22"/>
          <p:cNvGrpSpPr/>
          <p:nvPr/>
        </p:nvGrpSpPr>
        <p:grpSpPr>
          <a:xfrm>
            <a:off x="7266494" y="4286004"/>
            <a:ext cx="2267858" cy="2267858"/>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7" name="TextBox 26"/>
          <p:cNvSpPr txBox="1"/>
          <p:nvPr/>
        </p:nvSpPr>
        <p:spPr>
          <a:xfrm>
            <a:off x="4967098" y="22521"/>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Cargo Transport Pre-1960</a:t>
            </a:r>
          </a:p>
        </p:txBody>
      </p:sp>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8406049" y="-3302425"/>
            <a:ext cx="1168254" cy="9003175"/>
          </a:xfrm>
          <a:prstGeom prst="rect">
            <a:avLst/>
          </a:prstGeom>
        </p:spPr>
      </p:pic>
    </p:spTree>
    <p:extLst>
      <p:ext uri="{BB962C8B-B14F-4D97-AF65-F5344CB8AC3E}">
        <p14:creationId xmlns:p14="http://schemas.microsoft.com/office/powerpoint/2010/main" val="1056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37807" y="3992959"/>
            <a:ext cx="11881320" cy="1015663"/>
          </a:xfrm>
          <a:prstGeom prst="rect">
            <a:avLst/>
          </a:prstGeom>
          <a:noFill/>
        </p:spPr>
        <p:txBody>
          <a:bodyPr wrap="square" rtlCol="0">
            <a:spAutoFit/>
          </a:bodyPr>
          <a:lstStyle/>
          <a:p>
            <a:r>
              <a:rPr lang="en-US" sz="5500" dirty="0">
                <a:solidFill>
                  <a:schemeClr val="accent5">
                    <a:lumMod val="75000"/>
                  </a:schemeClr>
                </a:solidFill>
                <a:latin typeface="Novecento sans wide Book" pitchFamily="50" charset="-94"/>
              </a:rPr>
              <a:t>	</a:t>
            </a:r>
            <a:r>
              <a:rPr lang="tr-TR" sz="6000" dirty="0">
                <a:solidFill>
                  <a:schemeClr val="accent5">
                    <a:lumMod val="75000"/>
                  </a:schemeClr>
                </a:solidFill>
                <a:latin typeface="Novecento sans wide Book" pitchFamily="50" charset="-94"/>
                <a:cs typeface="Klavika" panose="020B0706030404030204" pitchFamily="34" charset="0"/>
              </a:rPr>
              <a:t>The Solution</a:t>
            </a:r>
            <a:r>
              <a:rPr lang="en-US" sz="5500" dirty="0">
                <a:solidFill>
                  <a:schemeClr val="accent5">
                    <a:lumMod val="75000"/>
                  </a:schemeClr>
                </a:solidFill>
                <a:latin typeface="Novecento sans wide Book" pitchFamily="50" charset="-94"/>
                <a:cs typeface="Klavika" panose="020B0706030404030204" pitchFamily="34" charset="0"/>
              </a:rPr>
              <a:t> </a:t>
            </a:r>
            <a:endParaRPr lang="tr-TR" sz="6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174044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7561</TotalTime>
  <Words>1919</Words>
  <Application>Microsoft Office PowerPoint</Application>
  <PresentationFormat>Custom</PresentationFormat>
  <Paragraphs>610</Paragraphs>
  <Slides>51</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Cabin</vt:lpstr>
      <vt:lpstr>Calibri</vt:lpstr>
      <vt:lpstr>Courier New</vt:lpstr>
      <vt:lpstr>Gill Sans</vt:lpstr>
      <vt:lpstr>Klavika</vt:lpstr>
      <vt:lpstr>Novecento sans wide Book</vt:lpstr>
      <vt:lpstr>Wingdings</vt:lpstr>
      <vt:lpstr>ヒラギノ角ゴ ProN W3</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vt:lpstr>
      <vt:lpstr>PowerPoint Presentation</vt:lpstr>
      <vt:lpstr>They’re different, not mutually exclusive</vt:lpstr>
      <vt:lpstr>  VMs vs.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Voxelflux</dc:creator>
  <cp:lastModifiedBy>Mohammed Ghanem</cp:lastModifiedBy>
  <cp:revision>360</cp:revision>
  <dcterms:created xsi:type="dcterms:W3CDTF">2013-09-24T23:05:35Z</dcterms:created>
  <dcterms:modified xsi:type="dcterms:W3CDTF">2017-01-02T02:51:14Z</dcterms:modified>
</cp:coreProperties>
</file>